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L_blue"/>
          <p:cNvGrpSpPr>
            <a:grpSpLocks/>
          </p:cNvGrpSpPr>
          <p:nvPr/>
        </p:nvGrpSpPr>
        <p:grpSpPr bwMode="auto">
          <a:xfrm>
            <a:off x="-52388" y="-9525"/>
            <a:ext cx="257176" cy="6748463"/>
            <a:chOff x="228152" y="25657"/>
            <a:chExt cx="257539" cy="5061369"/>
          </a:xfrm>
        </p:grpSpPr>
        <p:pic>
          <p:nvPicPr>
            <p:cNvPr id="2080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R_blue"/>
          <p:cNvGrpSpPr>
            <a:grpSpLocks/>
          </p:cNvGrpSpPr>
          <p:nvPr/>
        </p:nvGrpSpPr>
        <p:grpSpPr bwMode="auto">
          <a:xfrm rot="10800000">
            <a:off x="8910638" y="377825"/>
            <a:ext cx="200025" cy="6407150"/>
            <a:chOff x="8912859" y="317293"/>
            <a:chExt cx="198086" cy="4804239"/>
          </a:xfrm>
        </p:grpSpPr>
        <p:grpSp>
          <p:nvGrpSpPr>
            <p:cNvPr id="207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78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77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组合 2051"/>
          <p:cNvGrpSpPr>
            <a:grpSpLocks/>
          </p:cNvGrpSpPr>
          <p:nvPr/>
        </p:nvGrpSpPr>
        <p:grpSpPr bwMode="auto">
          <a:xfrm>
            <a:off x="96838" y="6513513"/>
            <a:ext cx="8605837" cy="300037"/>
            <a:chOff x="150297" y="4506158"/>
            <a:chExt cx="8605580" cy="225202"/>
          </a:xfrm>
        </p:grpSpPr>
        <p:pic>
          <p:nvPicPr>
            <p:cNvPr id="2070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249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5848350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884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134483" y="1561613"/>
            <a:ext cx="5384222" cy="4192436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6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0" name="Picture 13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44988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63" y="4648729"/>
            <a:ext cx="22145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853339" y="2077797"/>
            <a:ext cx="5483511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</a:t>
            </a:r>
            <a:r>
              <a:rPr lang="en-US" sz="4000" b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56147" y="2866869"/>
            <a:ext cx="50545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HỌC VÀ CHƠI CÙNG MÁY TÍNH </a:t>
            </a:r>
            <a:r>
              <a:rPr lang="en-US" altLang="en-US" sz="4000" b="1">
                <a:solidFill>
                  <a:srgbClr val="00B050"/>
                </a:solidFill>
              </a:rPr>
              <a:t>STELLARIUM</a:t>
            </a:r>
            <a:r>
              <a:rPr lang="en-US" altLang="en-US" sz="1400">
                <a:solidFill>
                  <a:srgbClr val="000000"/>
                </a:solidFill>
              </a:rPr>
              <a:t/>
            </a:r>
            <a:br>
              <a:rPr lang="en-US" altLang="en-US" sz="1400">
                <a:solidFill>
                  <a:srgbClr val="000000"/>
                </a:solidFill>
              </a:rPr>
            </a:br>
            <a:endParaRPr lang="en-US" sz="2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8316" y="1255078"/>
            <a:ext cx="3615023" cy="4937760"/>
            <a:chOff x="6867554" y="241869"/>
            <a:chExt cx="1497623" cy="20854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554" y="241869"/>
              <a:ext cx="1497623" cy="20854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34895" y="241869"/>
              <a:ext cx="530282" cy="33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1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50838"/>
            <a:ext cx="7696200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/>
              <a:t>PHẦN 2: HƯỚNG DẪN SỬ DỤNG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2209800"/>
            <a:ext cx="8859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76200" y="1447800"/>
            <a:ext cx="8915400" cy="688975"/>
            <a:chOff x="720" y="1392"/>
            <a:chExt cx="4058" cy="480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0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1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32" name="Text Box 25">
            <a:hlinkClick r:id="rId3" action="ppaction://hlinksldjump"/>
          </p:cNvPr>
          <p:cNvSpPr txBox="1">
            <a:spLocks noChangeArrowheads="1"/>
          </p:cNvSpPr>
          <p:nvPr/>
        </p:nvSpPr>
        <p:spPr bwMode="white">
          <a:xfrm>
            <a:off x="0" y="1549400"/>
            <a:ext cx="688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2. Cách chọn địa điểm để quan sát</a:t>
            </a:r>
          </a:p>
        </p:txBody>
      </p:sp>
      <p:pic>
        <p:nvPicPr>
          <p:cNvPr id="33" name="Picture 32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6408738"/>
            <a:ext cx="5181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9850" y="6372225"/>
            <a:ext cx="5311775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36" name="Left Arrow 35"/>
          <p:cNvSpPr>
            <a:spLocks noChangeArrowheads="1"/>
          </p:cNvSpPr>
          <p:nvPr/>
        </p:nvSpPr>
        <p:spPr bwMode="auto">
          <a:xfrm rot="-5400000">
            <a:off x="2438400" y="579120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3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50838"/>
            <a:ext cx="7696200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/>
              <a:t>PHẦN 2: HƯỚNG DẪN SỬ DỤNG</a:t>
            </a:r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04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4" name="Straight Arrow Connector 4"/>
          <p:cNvCxnSpPr>
            <a:cxnSpLocks noChangeShapeType="1"/>
          </p:cNvCxnSpPr>
          <p:nvPr/>
        </p:nvCxnSpPr>
        <p:spPr bwMode="auto">
          <a:xfrm rot="16200000" flipH="1">
            <a:off x="1447800" y="3200400"/>
            <a:ext cx="1447800" cy="990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219200" y="1693863"/>
            <a:ext cx="338138" cy="744537"/>
            <a:chOff x="1219200" y="1693652"/>
            <a:chExt cx="337870" cy="744748"/>
          </a:xfrm>
        </p:grpSpPr>
        <p:sp>
          <p:nvSpPr>
            <p:cNvPr id="6" name="Rectangle 5"/>
            <p:cNvSpPr/>
            <p:nvPr/>
          </p:nvSpPr>
          <p:spPr bwMode="auto">
            <a:xfrm>
              <a:off x="1242994" y="1693652"/>
              <a:ext cx="314076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44" name="TextBox 31"/>
            <p:cNvSpPr txBox="1">
              <a:spLocks noChangeArrowheads="1"/>
            </p:cNvSpPr>
            <p:nvPr/>
          </p:nvSpPr>
          <p:spPr bwMode="auto">
            <a:xfrm>
              <a:off x="1219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2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838200" y="1693863"/>
            <a:ext cx="346075" cy="733425"/>
            <a:chOff x="838200" y="1693652"/>
            <a:chExt cx="346496" cy="733080"/>
          </a:xfrm>
        </p:grpSpPr>
        <p:sp>
          <p:nvSpPr>
            <p:cNvPr id="15441" name="TextBox 30"/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71579" y="1693652"/>
              <a:ext cx="31311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600200" y="1701800"/>
            <a:ext cx="312738" cy="736600"/>
            <a:chOff x="1600200" y="1702278"/>
            <a:chExt cx="313426" cy="736122"/>
          </a:xfrm>
        </p:grpSpPr>
        <p:sp>
          <p:nvSpPr>
            <p:cNvPr id="7" name="Rectangle 6"/>
            <p:cNvSpPr/>
            <p:nvPr/>
          </p:nvSpPr>
          <p:spPr bwMode="auto">
            <a:xfrm>
              <a:off x="1600200" y="1702278"/>
              <a:ext cx="313426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40" name="TextBox 33"/>
            <p:cNvSpPr txBox="1">
              <a:spLocks noChangeArrowheads="1"/>
            </p:cNvSpPr>
            <p:nvPr/>
          </p:nvSpPr>
          <p:spPr bwMode="auto">
            <a:xfrm>
              <a:off x="1600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3</a:t>
              </a: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947863" y="1693863"/>
            <a:ext cx="338137" cy="733425"/>
            <a:chOff x="1948130" y="1693652"/>
            <a:chExt cx="337870" cy="73308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948130" y="1693652"/>
              <a:ext cx="31407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8" name="TextBox 34"/>
            <p:cNvSpPr txBox="1">
              <a:spLocks noChangeArrowheads="1"/>
            </p:cNvSpPr>
            <p:nvPr/>
          </p:nvSpPr>
          <p:spPr bwMode="auto">
            <a:xfrm>
              <a:off x="19812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4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328863" y="1693863"/>
            <a:ext cx="338137" cy="744537"/>
            <a:chOff x="2329130" y="1693652"/>
            <a:chExt cx="337870" cy="74474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329130" y="1693652"/>
              <a:ext cx="314077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6" name="TextBox 35"/>
            <p:cNvSpPr txBox="1">
              <a:spLocks noChangeArrowheads="1"/>
            </p:cNvSpPr>
            <p:nvPr/>
          </p:nvSpPr>
          <p:spPr bwMode="auto">
            <a:xfrm>
              <a:off x="2362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5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2717800" y="1693863"/>
            <a:ext cx="330200" cy="744537"/>
            <a:chOff x="2717322" y="1693652"/>
            <a:chExt cx="330678" cy="74474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717322" y="1693652"/>
              <a:ext cx="313191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4" name="TextBox 36"/>
            <p:cNvSpPr txBox="1">
              <a:spLocks noChangeArrowheads="1"/>
            </p:cNvSpPr>
            <p:nvPr/>
          </p:nvSpPr>
          <p:spPr bwMode="auto">
            <a:xfrm>
              <a:off x="2743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6</a:t>
              </a: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3048000" y="1701800"/>
            <a:ext cx="322263" cy="725488"/>
            <a:chOff x="3048000" y="1702278"/>
            <a:chExt cx="322052" cy="72445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055933" y="1702278"/>
              <a:ext cx="314119" cy="2964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2" name="TextBox 37"/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7</a:t>
              </a:r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3403600" y="1701800"/>
            <a:ext cx="330200" cy="736600"/>
            <a:chOff x="3403122" y="1702278"/>
            <a:chExt cx="330678" cy="73612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403122" y="1702278"/>
              <a:ext cx="313191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0" name="TextBox 38"/>
            <p:cNvSpPr txBox="1">
              <a:spLocks noChangeArrowheads="1"/>
            </p:cNvSpPr>
            <p:nvPr/>
          </p:nvSpPr>
          <p:spPr bwMode="auto">
            <a:xfrm>
              <a:off x="34290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8</a:t>
              </a:r>
            </a:p>
          </p:txBody>
        </p:sp>
      </p:grpSp>
      <p:grpSp>
        <p:nvGrpSpPr>
          <p:cNvPr id="31" name="Group 63"/>
          <p:cNvGrpSpPr>
            <a:grpSpLocks/>
          </p:cNvGrpSpPr>
          <p:nvPr/>
        </p:nvGrpSpPr>
        <p:grpSpPr bwMode="auto">
          <a:xfrm>
            <a:off x="3768725" y="1684338"/>
            <a:ext cx="346075" cy="754062"/>
            <a:chOff x="3768304" y="1685026"/>
            <a:chExt cx="346496" cy="753374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768304" y="1685026"/>
              <a:ext cx="313118" cy="296591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28" name="TextBox 39"/>
            <p:cNvSpPr txBox="1">
              <a:spLocks noChangeArrowheads="1"/>
            </p:cNvSpPr>
            <p:nvPr/>
          </p:nvSpPr>
          <p:spPr bwMode="auto">
            <a:xfrm>
              <a:off x="38100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9</a:t>
              </a:r>
            </a:p>
          </p:txBody>
        </p:sp>
      </p:grpSp>
      <p:grpSp>
        <p:nvGrpSpPr>
          <p:cNvPr id="12320" name="Group 64"/>
          <p:cNvGrpSpPr>
            <a:grpSpLocks/>
          </p:cNvGrpSpPr>
          <p:nvPr/>
        </p:nvGrpSpPr>
        <p:grpSpPr bwMode="auto">
          <a:xfrm>
            <a:off x="4114800" y="1684338"/>
            <a:ext cx="457200" cy="742950"/>
            <a:chOff x="4114800" y="1685026"/>
            <a:chExt cx="457200" cy="74170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138613" y="1685026"/>
              <a:ext cx="314325" cy="29636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26" name="TextBox 40"/>
            <p:cNvSpPr txBox="1">
              <a:spLocks noChangeArrowheads="1"/>
            </p:cNvSpPr>
            <p:nvPr/>
          </p:nvSpPr>
          <p:spPr bwMode="auto">
            <a:xfrm>
              <a:off x="4114800" y="2057400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10</a:t>
              </a:r>
            </a:p>
          </p:txBody>
        </p:sp>
      </p:grpSp>
      <p:grpSp>
        <p:nvGrpSpPr>
          <p:cNvPr id="12321" name="Group 75"/>
          <p:cNvGrpSpPr>
            <a:grpSpLocks/>
          </p:cNvGrpSpPr>
          <p:nvPr/>
        </p:nvGrpSpPr>
        <p:grpSpPr bwMode="auto">
          <a:xfrm>
            <a:off x="4487863" y="1676400"/>
            <a:ext cx="541337" cy="1038225"/>
            <a:chOff x="4487175" y="1676400"/>
            <a:chExt cx="542025" cy="1038999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487175" y="1676400"/>
              <a:ext cx="313134" cy="29549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5424" name="TextBox 41"/>
            <p:cNvSpPr txBox="1">
              <a:spLocks noChangeArrowheads="1"/>
            </p:cNvSpPr>
            <p:nvPr/>
          </p:nvSpPr>
          <p:spPr bwMode="auto">
            <a:xfrm>
              <a:off x="4499174" y="2069068"/>
              <a:ext cx="5300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11</a:t>
              </a:r>
            </a:p>
          </p:txBody>
        </p:sp>
      </p:grpSp>
      <p:grpSp>
        <p:nvGrpSpPr>
          <p:cNvPr id="12322" name="Group 66"/>
          <p:cNvGrpSpPr>
            <a:grpSpLocks/>
          </p:cNvGrpSpPr>
          <p:nvPr/>
        </p:nvGrpSpPr>
        <p:grpSpPr bwMode="auto">
          <a:xfrm>
            <a:off x="4800600" y="1693863"/>
            <a:ext cx="457200" cy="774700"/>
            <a:chOff x="4800600" y="1693652"/>
            <a:chExt cx="457200" cy="77552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868863" y="1693652"/>
              <a:ext cx="312737" cy="29559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22" name="TextBox 42"/>
            <p:cNvSpPr txBox="1">
              <a:spLocks noChangeArrowheads="1"/>
            </p:cNvSpPr>
            <p:nvPr/>
          </p:nvSpPr>
          <p:spPr bwMode="auto">
            <a:xfrm>
              <a:off x="4800600" y="2069068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12</a:t>
              </a:r>
              <a:endParaRPr lang="en-US" altLang="en-US" sz="2000"/>
            </a:p>
          </p:txBody>
        </p:sp>
      </p:grpSp>
      <p:grpSp>
        <p:nvGrpSpPr>
          <p:cNvPr id="12323" name="Group 69"/>
          <p:cNvGrpSpPr>
            <a:grpSpLocks/>
          </p:cNvGrpSpPr>
          <p:nvPr/>
        </p:nvGrpSpPr>
        <p:grpSpPr bwMode="auto">
          <a:xfrm>
            <a:off x="5943600" y="1693863"/>
            <a:ext cx="457200" cy="744537"/>
            <a:chOff x="5943600" y="1693652"/>
            <a:chExt cx="457200" cy="744748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951538" y="1693652"/>
              <a:ext cx="314325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20" name="TextBox 45"/>
            <p:cNvSpPr txBox="1">
              <a:spLocks noChangeArrowheads="1"/>
            </p:cNvSpPr>
            <p:nvPr/>
          </p:nvSpPr>
          <p:spPr bwMode="auto">
            <a:xfrm>
              <a:off x="5943600" y="20690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15</a:t>
              </a:r>
            </a:p>
          </p:txBody>
        </p:sp>
      </p:grpSp>
      <p:grpSp>
        <p:nvGrpSpPr>
          <p:cNvPr id="12324" name="Group 73"/>
          <p:cNvGrpSpPr>
            <a:grpSpLocks/>
          </p:cNvGrpSpPr>
          <p:nvPr/>
        </p:nvGrpSpPr>
        <p:grpSpPr bwMode="auto">
          <a:xfrm>
            <a:off x="6248400" y="1684338"/>
            <a:ext cx="457200" cy="742950"/>
            <a:chOff x="6248400" y="1684338"/>
            <a:chExt cx="456759" cy="74233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299151" y="1684338"/>
              <a:ext cx="312436" cy="29661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8" name="TextBox 49"/>
            <p:cNvSpPr txBox="1">
              <a:spLocks noChangeArrowheads="1"/>
            </p:cNvSpPr>
            <p:nvPr/>
          </p:nvSpPr>
          <p:spPr bwMode="auto">
            <a:xfrm>
              <a:off x="6248400" y="2057337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16</a:t>
              </a:r>
            </a:p>
          </p:txBody>
        </p:sp>
      </p:grpSp>
      <p:grpSp>
        <p:nvGrpSpPr>
          <p:cNvPr id="15379" name="Group 74"/>
          <p:cNvGrpSpPr>
            <a:grpSpLocks/>
          </p:cNvGrpSpPr>
          <p:nvPr/>
        </p:nvGrpSpPr>
        <p:grpSpPr bwMode="auto">
          <a:xfrm>
            <a:off x="6934200" y="1693863"/>
            <a:ext cx="457200" cy="733425"/>
            <a:chOff x="6934200" y="1693863"/>
            <a:chExt cx="456759" cy="732869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034117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6" name="TextBox 49"/>
            <p:cNvSpPr txBox="1">
              <a:spLocks noChangeArrowheads="1"/>
            </p:cNvSpPr>
            <p:nvPr/>
          </p:nvSpPr>
          <p:spPr bwMode="auto">
            <a:xfrm>
              <a:off x="6934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17</a:t>
              </a:r>
            </a:p>
          </p:txBody>
        </p:sp>
      </p:grpSp>
      <p:grpSp>
        <p:nvGrpSpPr>
          <p:cNvPr id="15380" name="Group 75"/>
          <p:cNvGrpSpPr>
            <a:grpSpLocks/>
          </p:cNvGrpSpPr>
          <p:nvPr/>
        </p:nvGrpSpPr>
        <p:grpSpPr bwMode="auto">
          <a:xfrm>
            <a:off x="7315200" y="1684338"/>
            <a:ext cx="457200" cy="742950"/>
            <a:chOff x="7315200" y="1684338"/>
            <a:chExt cx="456759" cy="7423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383397" y="1684338"/>
              <a:ext cx="312435" cy="2966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4" name="TextBox 49"/>
            <p:cNvSpPr txBox="1">
              <a:spLocks noChangeArrowheads="1"/>
            </p:cNvSpPr>
            <p:nvPr/>
          </p:nvSpPr>
          <p:spPr bwMode="auto">
            <a:xfrm>
              <a:off x="7315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18</a:t>
              </a:r>
            </a:p>
          </p:txBody>
        </p:sp>
      </p:grpSp>
      <p:grpSp>
        <p:nvGrpSpPr>
          <p:cNvPr id="15381" name="Group 76"/>
          <p:cNvGrpSpPr>
            <a:grpSpLocks/>
          </p:cNvGrpSpPr>
          <p:nvPr/>
        </p:nvGrpSpPr>
        <p:grpSpPr bwMode="auto">
          <a:xfrm>
            <a:off x="7620000" y="1693863"/>
            <a:ext cx="457200" cy="733425"/>
            <a:chOff x="7620000" y="1693863"/>
            <a:chExt cx="457200" cy="732869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764463" y="1693863"/>
              <a:ext cx="312737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2" name="TextBox 49"/>
            <p:cNvSpPr txBox="1">
              <a:spLocks noChangeArrowheads="1"/>
            </p:cNvSpPr>
            <p:nvPr/>
          </p:nvSpPr>
          <p:spPr bwMode="auto">
            <a:xfrm>
              <a:off x="76200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19</a:t>
              </a:r>
            </a:p>
          </p:txBody>
        </p:sp>
      </p:grpSp>
      <p:grpSp>
        <p:nvGrpSpPr>
          <p:cNvPr id="15382" name="Group 77"/>
          <p:cNvGrpSpPr>
            <a:grpSpLocks/>
          </p:cNvGrpSpPr>
          <p:nvPr/>
        </p:nvGrpSpPr>
        <p:grpSpPr bwMode="auto">
          <a:xfrm>
            <a:off x="8077200" y="1693863"/>
            <a:ext cx="457200" cy="733425"/>
            <a:chOff x="8077200" y="1693863"/>
            <a:chExt cx="456759" cy="732869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18435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0" name="TextBox 49"/>
            <p:cNvSpPr txBox="1">
              <a:spLocks noChangeArrowheads="1"/>
            </p:cNvSpPr>
            <p:nvPr/>
          </p:nvSpPr>
          <p:spPr bwMode="auto">
            <a:xfrm>
              <a:off x="8077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20</a:t>
              </a:r>
            </a:p>
          </p:txBody>
        </p:sp>
      </p:grpSp>
      <p:grpSp>
        <p:nvGrpSpPr>
          <p:cNvPr id="12329" name="Group 78"/>
          <p:cNvGrpSpPr>
            <a:grpSpLocks/>
          </p:cNvGrpSpPr>
          <p:nvPr/>
        </p:nvGrpSpPr>
        <p:grpSpPr bwMode="auto">
          <a:xfrm>
            <a:off x="8458200" y="1701800"/>
            <a:ext cx="457200" cy="725488"/>
            <a:chOff x="8458200" y="1701800"/>
            <a:chExt cx="456759" cy="72493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475646" y="1701800"/>
              <a:ext cx="312435" cy="29663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08" name="TextBox 49"/>
            <p:cNvSpPr txBox="1">
              <a:spLocks noChangeArrowheads="1"/>
            </p:cNvSpPr>
            <p:nvPr/>
          </p:nvSpPr>
          <p:spPr bwMode="auto">
            <a:xfrm>
              <a:off x="8458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21</a:t>
              </a:r>
            </a:p>
          </p:txBody>
        </p:sp>
      </p:grpSp>
      <p:grpSp>
        <p:nvGrpSpPr>
          <p:cNvPr id="12330" name="Group 72"/>
          <p:cNvGrpSpPr>
            <a:grpSpLocks/>
          </p:cNvGrpSpPr>
          <p:nvPr/>
        </p:nvGrpSpPr>
        <p:grpSpPr bwMode="auto">
          <a:xfrm>
            <a:off x="5562600" y="1676400"/>
            <a:ext cx="457200" cy="771525"/>
            <a:chOff x="5562600" y="1676400"/>
            <a:chExt cx="456759" cy="77194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603835" y="1676400"/>
              <a:ext cx="314022" cy="297023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06" name="TextBox 49"/>
            <p:cNvSpPr txBox="1">
              <a:spLocks noChangeArrowheads="1"/>
            </p:cNvSpPr>
            <p:nvPr/>
          </p:nvSpPr>
          <p:spPr bwMode="auto">
            <a:xfrm>
              <a:off x="5562600" y="2079008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14</a:t>
              </a:r>
            </a:p>
          </p:txBody>
        </p:sp>
      </p:grpSp>
      <p:grpSp>
        <p:nvGrpSpPr>
          <p:cNvPr id="12331" name="Group 71"/>
          <p:cNvGrpSpPr>
            <a:grpSpLocks/>
          </p:cNvGrpSpPr>
          <p:nvPr/>
        </p:nvGrpSpPr>
        <p:grpSpPr bwMode="auto">
          <a:xfrm>
            <a:off x="5181600" y="1676400"/>
            <a:ext cx="457200" cy="790575"/>
            <a:chOff x="5181600" y="1676400"/>
            <a:chExt cx="456759" cy="79127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240281" y="1676400"/>
              <a:ext cx="321951" cy="29712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5404" name="TextBox 49"/>
            <p:cNvSpPr txBox="1">
              <a:spLocks noChangeArrowheads="1"/>
            </p:cNvSpPr>
            <p:nvPr/>
          </p:nvSpPr>
          <p:spPr bwMode="auto">
            <a:xfrm>
              <a:off x="5181600" y="2098344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13</a:t>
              </a:r>
            </a:p>
          </p:txBody>
        </p: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52400" y="2895600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1.</a:t>
            </a:r>
            <a:r>
              <a:rPr lang="en-US" altLang="en-US" sz="1800"/>
              <a:t>  Đường nối các chòm sao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30175" y="3287713"/>
            <a:ext cx="238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2.</a:t>
            </a:r>
            <a:r>
              <a:rPr lang="en-US" altLang="en-US" sz="1800"/>
              <a:t>  Tên các chòm sao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07950" y="3733800"/>
            <a:ext cx="278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3.</a:t>
            </a:r>
            <a:r>
              <a:rPr lang="en-US" altLang="en-US" sz="1800"/>
              <a:t>  Hình vẽ các chòm sao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07950" y="41148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4.</a:t>
            </a:r>
            <a:r>
              <a:rPr lang="en-US" altLang="en-US" sz="1800"/>
              <a:t>  Lưới phương vị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07950" y="4572000"/>
            <a:ext cx="192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5.</a:t>
            </a:r>
            <a:r>
              <a:rPr lang="en-US" altLang="en-US" sz="1800"/>
              <a:t>  Lưới xích đạo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07950" y="4964113"/>
            <a:ext cx="343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6.</a:t>
            </a:r>
            <a:r>
              <a:rPr lang="en-US" altLang="en-US" sz="1800"/>
              <a:t>  Mặt đất hay đường chân trời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07950" y="5334000"/>
            <a:ext cx="267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7.</a:t>
            </a:r>
            <a:r>
              <a:rPr lang="en-US" altLang="en-US" sz="1800"/>
              <a:t>  Điểm phương hướng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07950" y="57150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8.</a:t>
            </a:r>
            <a:r>
              <a:rPr lang="en-US" altLang="en-US" sz="1800"/>
              <a:t>  Bầu khí quyển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6200" y="6034088"/>
            <a:ext cx="284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9.</a:t>
            </a:r>
            <a:r>
              <a:rPr lang="en-US" altLang="en-US" sz="1800"/>
              <a:t>  Tinh vân (các thiên hà)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962400" y="2895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10.</a:t>
            </a:r>
            <a:r>
              <a:rPr lang="en-US" altLang="en-US" sz="1800"/>
              <a:t>  Các hành tinh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962400" y="3352800"/>
            <a:ext cx="290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11.</a:t>
            </a:r>
            <a:r>
              <a:rPr lang="en-US" altLang="en-US" sz="1800"/>
              <a:t>  Chuyển đổi phương vị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3962400" y="3810000"/>
            <a:ext cx="426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12.</a:t>
            </a:r>
            <a:r>
              <a:rPr lang="en-US" altLang="en-US" sz="1800"/>
              <a:t>  Đưa vật quan sát vào giữa mà hình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3962400" y="4267200"/>
            <a:ext cx="233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13.</a:t>
            </a:r>
            <a:r>
              <a:rPr lang="en-US" altLang="en-US" sz="1800"/>
              <a:t>  Chế độ ban đêm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962400" y="4648200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14.</a:t>
            </a:r>
            <a:r>
              <a:rPr lang="en-US" altLang="en-US" sz="1800"/>
              <a:t>  Thu nhỏ màn hình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962400" y="5105400"/>
            <a:ext cx="287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15.</a:t>
            </a:r>
            <a:r>
              <a:rPr lang="en-US" altLang="en-US" sz="1800"/>
              <a:t>  Phóng to vật quan sát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994150" y="548640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16.</a:t>
            </a:r>
            <a:r>
              <a:rPr lang="en-US" altLang="en-US" sz="1800"/>
              <a:t>  Vệ tinh nhân tạo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038600" y="5867400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/>
              <a:t>21.</a:t>
            </a:r>
            <a:r>
              <a:rPr lang="en-US" altLang="en-US" sz="1800"/>
              <a:t>  Tắt chương trình</a:t>
            </a:r>
          </a:p>
        </p:txBody>
      </p:sp>
    </p:spTree>
    <p:extLst>
      <p:ext uri="{BB962C8B-B14F-4D97-AF65-F5344CB8AC3E}">
        <p14:creationId xmlns:p14="http://schemas.microsoft.com/office/powerpoint/2010/main" val="1678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50838"/>
            <a:ext cx="7696200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/>
              <a:t>PHẦN 2: HƯỚNG DẪN SỬ DỤNG</a:t>
            </a:r>
          </a:p>
        </p:txBody>
      </p:sp>
      <p:grpSp>
        <p:nvGrpSpPr>
          <p:cNvPr id="16388" name="Group 13"/>
          <p:cNvGrpSpPr>
            <a:grpSpLocks/>
          </p:cNvGrpSpPr>
          <p:nvPr/>
        </p:nvGrpSpPr>
        <p:grpSpPr bwMode="auto">
          <a:xfrm>
            <a:off x="352425" y="1408113"/>
            <a:ext cx="8639175" cy="688975"/>
            <a:chOff x="720" y="1392"/>
            <a:chExt cx="4058" cy="480"/>
          </a:xfrm>
        </p:grpSpPr>
        <p:sp>
          <p:nvSpPr>
            <p:cNvPr id="26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9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32" name="Text Box 26">
            <a:hlinkClick r:id="rId2" action="ppaction://hlinksldjump"/>
          </p:cNvPr>
          <p:cNvSpPr txBox="1">
            <a:spLocks noChangeArrowheads="1"/>
          </p:cNvSpPr>
          <p:nvPr/>
        </p:nvSpPr>
        <p:spPr bwMode="white">
          <a:xfrm>
            <a:off x="830263" y="1500188"/>
            <a:ext cx="817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Cách tìm hành tinh hoặc ngôi sao nào đó</a:t>
            </a:r>
          </a:p>
        </p:txBody>
      </p:sp>
      <p:pic>
        <p:nvPicPr>
          <p:cNvPr id="16390" name="Picture 27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52400" y="1371600"/>
            <a:ext cx="8842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31"/>
          <p:cNvSpPr txBox="1">
            <a:spLocks noChangeArrowheads="1"/>
          </p:cNvSpPr>
          <p:nvPr/>
        </p:nvSpPr>
        <p:spPr bwMode="white">
          <a:xfrm>
            <a:off x="498475" y="1508125"/>
            <a:ext cx="42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5038"/>
            <a:ext cx="685800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0" name="Picture 39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267200"/>
            <a:ext cx="6429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133600"/>
            <a:ext cx="51244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4419600"/>
            <a:ext cx="5153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438400" y="2819400"/>
            <a:ext cx="44958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858000" y="5105400"/>
            <a:ext cx="5334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0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WordArt 5"/>
          <p:cNvSpPr>
            <a:spLocks noChangeArrowheads="1" noChangeShapeType="1" noTextEdit="1"/>
          </p:cNvSpPr>
          <p:nvPr/>
        </p:nvSpPr>
        <p:spPr bwMode="invGray">
          <a:xfrm>
            <a:off x="2362200" y="2209800"/>
            <a:ext cx="49530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sp>
        <p:nvSpPr>
          <p:cNvPr id="31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3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5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6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1741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8" name="Freeform 24"/>
            <p:cNvSpPr>
              <a:spLocks/>
            </p:cNvSpPr>
            <p:nvPr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5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7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7423" name="Picture 68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854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7696200" cy="868363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NỘI DUNG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927225" y="3163888"/>
            <a:ext cx="5311775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16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927225" y="4029075"/>
            <a:ext cx="5311775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16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6149" name="Group 18"/>
          <p:cNvGrpSpPr>
            <a:grpSpLocks/>
          </p:cNvGrpSpPr>
          <p:nvPr/>
        </p:nvGrpSpPr>
        <p:grpSpPr bwMode="auto">
          <a:xfrm>
            <a:off x="1927225" y="2300288"/>
            <a:ext cx="5311775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16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4103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white">
          <a:xfrm>
            <a:off x="2393950" y="2414588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>
                <a:solidFill>
                  <a:srgbClr val="FFFFFF"/>
                </a:solidFill>
              </a:rPr>
              <a:t>   Giới thiệu phần mềm</a:t>
            </a:r>
          </a:p>
        </p:txBody>
      </p:sp>
      <p:sp>
        <p:nvSpPr>
          <p:cNvPr id="4104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white">
          <a:xfrm>
            <a:off x="2405063" y="3271838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Hướng dẫn sử dụng</a:t>
            </a:r>
          </a:p>
        </p:txBody>
      </p:sp>
      <p:sp>
        <p:nvSpPr>
          <p:cNvPr id="4105" name="Text Box 25">
            <a:hlinkClick r:id="rId4" action="ppaction://hlinksldjump"/>
          </p:cNvPr>
          <p:cNvSpPr txBox="1">
            <a:spLocks noChangeArrowheads="1"/>
          </p:cNvSpPr>
          <p:nvPr/>
        </p:nvSpPr>
        <p:spPr bwMode="white">
          <a:xfrm>
            <a:off x="2405063" y="4130675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Thực hành (Tiết 2)</a:t>
            </a:r>
          </a:p>
        </p:txBody>
      </p:sp>
      <p:pic>
        <p:nvPicPr>
          <p:cNvPr id="6153" name="Picture 28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4003675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9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3152775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0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2295525"/>
            <a:ext cx="7921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32"/>
          <p:cNvSpPr txBox="1">
            <a:spLocks noChangeArrowheads="1"/>
          </p:cNvSpPr>
          <p:nvPr/>
        </p:nvSpPr>
        <p:spPr bwMode="white">
          <a:xfrm>
            <a:off x="2052638" y="23923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57" name="Text Box 33"/>
          <p:cNvSpPr txBox="1">
            <a:spLocks noChangeArrowheads="1"/>
          </p:cNvSpPr>
          <p:nvPr/>
        </p:nvSpPr>
        <p:spPr bwMode="white">
          <a:xfrm>
            <a:off x="2065338" y="3251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58" name="Text Box 34"/>
          <p:cNvSpPr txBox="1">
            <a:spLocks noChangeArrowheads="1"/>
          </p:cNvSpPr>
          <p:nvPr/>
        </p:nvSpPr>
        <p:spPr bwMode="white">
          <a:xfrm>
            <a:off x="2065338" y="41386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626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851" y="381000"/>
            <a:ext cx="7696201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PHẦN 1: GIỚI THIỆU PHẦN MỀM</a:t>
            </a:r>
          </a:p>
        </p:txBody>
      </p:sp>
      <p:sp>
        <p:nvSpPr>
          <p:cNvPr id="9" name="Freeform 4"/>
          <p:cNvSpPr>
            <a:spLocks noEditPoints="1"/>
          </p:cNvSpPr>
          <p:nvPr/>
        </p:nvSpPr>
        <p:spPr bwMode="gray">
          <a:xfrm rot="20241944">
            <a:off x="1423988" y="2428875"/>
            <a:ext cx="6403975" cy="2547938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gray">
          <a:xfrm rot="-1543677">
            <a:off x="4605338" y="2211388"/>
            <a:ext cx="1120775" cy="319087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gray">
          <a:xfrm rot="-1543677">
            <a:off x="7327900" y="2489200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gray">
          <a:xfrm rot="-1543677">
            <a:off x="3084513" y="5173663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gray">
          <a:xfrm rot="-1543677">
            <a:off x="5726113" y="4586288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gray">
          <a:xfrm>
            <a:off x="3976688" y="1570038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gray">
          <a:xfrm>
            <a:off x="2451100" y="4497388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gray">
          <a:xfrm>
            <a:off x="5045075" y="3856038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gray">
          <a:xfrm>
            <a:off x="6753225" y="1776413"/>
            <a:ext cx="1135063" cy="11604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gray">
          <a:xfrm>
            <a:off x="3962400" y="1797050"/>
            <a:ext cx="12192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Miễn </a:t>
            </a: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phí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gray">
          <a:xfrm>
            <a:off x="5175250" y="4075113"/>
            <a:ext cx="995363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Bầu </a:t>
            </a:r>
          </a:p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trời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gray">
          <a:xfrm>
            <a:off x="2441575" y="4740275"/>
            <a:ext cx="1277938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Dạng</a:t>
            </a:r>
          </a:p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ba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 chiều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gray">
          <a:xfrm>
            <a:off x="3200400" y="32512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/>
              <a:t>STELLARIUM</a:t>
            </a:r>
            <a:endParaRPr lang="en-US" altLang="en-US" sz="1600"/>
          </a:p>
        </p:txBody>
      </p:sp>
      <p:sp>
        <p:nvSpPr>
          <p:cNvPr id="7184" name="Line 21"/>
          <p:cNvSpPr>
            <a:spLocks noChangeShapeType="1"/>
          </p:cNvSpPr>
          <p:nvPr/>
        </p:nvSpPr>
        <p:spPr bwMode="gray">
          <a:xfrm>
            <a:off x="1828800" y="1985963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85" name="AutoShape 22"/>
          <p:cNvCxnSpPr>
            <a:cxnSpLocks noChangeShapeType="1"/>
            <a:stCxn id="7184" idx="0"/>
          </p:cNvCxnSpPr>
          <p:nvPr/>
        </p:nvCxnSpPr>
        <p:spPr bwMode="gray">
          <a:xfrm rot="5400000" flipH="1">
            <a:off x="998538" y="1155700"/>
            <a:ext cx="0" cy="166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23"/>
          <p:cNvSpPr txBox="1">
            <a:spLocks noChangeArrowheads="1"/>
          </p:cNvSpPr>
          <p:nvPr/>
        </p:nvSpPr>
        <p:spPr bwMode="gray">
          <a:xfrm>
            <a:off x="76200" y="16002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Biểu tượng: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gray">
          <a:xfrm>
            <a:off x="6942138" y="2055813"/>
            <a:ext cx="747712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Tái </a:t>
            </a: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hiện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474788" y="2801938"/>
            <a:ext cx="1697037" cy="1158875"/>
            <a:chOff x="1474788" y="3289300"/>
            <a:chExt cx="1697037" cy="1158875"/>
          </a:xfrm>
        </p:grpSpPr>
        <p:sp>
          <p:nvSpPr>
            <p:cNvPr id="7191" name="Oval 9"/>
            <p:cNvSpPr>
              <a:spLocks noChangeArrowheads="1"/>
            </p:cNvSpPr>
            <p:nvPr/>
          </p:nvSpPr>
          <p:spPr bwMode="gray">
            <a:xfrm rot="-1543677">
              <a:off x="2051050" y="3987800"/>
              <a:ext cx="1120775" cy="320675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gray">
            <a:xfrm>
              <a:off x="1474788" y="3289300"/>
              <a:ext cx="1200150" cy="11588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</p:grpSp>
      <p:pic>
        <p:nvPicPr>
          <p:cNvPr id="30" name="Picture 29" descr="stellarium2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89238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gray">
          <a:xfrm>
            <a:off x="304800" y="56388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Stellarium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là phần mềm miễn phí  cho phép tái hiện lại bầu trời sau dưới dạng ba chiều một cách chân thực.</a:t>
            </a:r>
          </a:p>
        </p:txBody>
      </p:sp>
    </p:spTree>
    <p:extLst>
      <p:ext uri="{BB962C8B-B14F-4D97-AF65-F5344CB8AC3E}">
        <p14:creationId xmlns:p14="http://schemas.microsoft.com/office/powerpoint/2010/main" val="41078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/>
      <p:bldP spid="28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-76200" y="1219200"/>
            <a:ext cx="613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Khởi động phần mềm Stellarium: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271463" y="414338"/>
            <a:ext cx="7696201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PHẦN 1: GIỚI THIỆU PHẦN MỀM</a:t>
            </a:r>
          </a:p>
        </p:txBody>
      </p:sp>
      <p:sp>
        <p:nvSpPr>
          <p:cNvPr id="8196" name="AutoShape 2"/>
          <p:cNvSpPr>
            <a:spLocks noChangeArrowheads="1"/>
          </p:cNvSpPr>
          <p:nvPr/>
        </p:nvSpPr>
        <p:spPr bwMode="auto">
          <a:xfrm>
            <a:off x="3722688" y="3657600"/>
            <a:ext cx="1897062" cy="1905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altLang="en-US" sz="1400">
              <a:latin typeface="Verdana" pitchFamily="34" charset="0"/>
            </a:endParaRPr>
          </a:p>
        </p:txBody>
      </p:sp>
      <p:sp>
        <p:nvSpPr>
          <p:cNvPr id="8197" name="AutoShape 3"/>
          <p:cNvSpPr>
            <a:spLocks noChangeArrowheads="1"/>
          </p:cNvSpPr>
          <p:nvPr/>
        </p:nvSpPr>
        <p:spPr bwMode="auto">
          <a:xfrm>
            <a:off x="1169988" y="3657600"/>
            <a:ext cx="1828800" cy="16764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altLang="en-US" sz="1400">
              <a:latin typeface="Verdana" pitchFamily="34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gray">
          <a:xfrm>
            <a:off x="3151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gray">
          <a:xfrm>
            <a:off x="561340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5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6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7" name="Oval 10"/>
          <p:cNvSpPr>
            <a:spLocks noChangeArrowheads="1"/>
          </p:cNvSpPr>
          <p:nvPr/>
        </p:nvSpPr>
        <p:spPr bwMode="gray">
          <a:xfrm>
            <a:off x="6332538" y="19446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8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60" name="Oval 13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1" name="Oval 14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2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1500188" y="1981200"/>
            <a:ext cx="1290637" cy="1328738"/>
            <a:chOff x="4166" y="1656"/>
            <a:chExt cx="1252" cy="1302"/>
          </a:xfrm>
        </p:grpSpPr>
        <p:sp>
          <p:nvSpPr>
            <p:cNvPr id="8233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34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35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36" name="Oval 22"/>
            <p:cNvSpPr>
              <a:spLocks noChangeArrowheads="1"/>
            </p:cNvSpPr>
            <p:nvPr/>
          </p:nvSpPr>
          <p:spPr bwMode="gray">
            <a:xfrm>
              <a:off x="4263" y="1656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70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1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2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3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15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  <p:grpSp>
        <p:nvGrpSpPr>
          <p:cNvPr id="8216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8229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30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31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32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8217" name="Group 33"/>
          <p:cNvGrpSpPr>
            <a:grpSpLocks/>
          </p:cNvGrpSpPr>
          <p:nvPr/>
        </p:nvGrpSpPr>
        <p:grpSpPr bwMode="auto">
          <a:xfrm>
            <a:off x="6435725" y="2032000"/>
            <a:ext cx="1292225" cy="1277938"/>
            <a:chOff x="4166" y="1706"/>
            <a:chExt cx="1252" cy="1252"/>
          </a:xfrm>
        </p:grpSpPr>
        <p:sp>
          <p:nvSpPr>
            <p:cNvPr id="8225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26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27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28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85" name="Text Box 39"/>
          <p:cNvSpPr txBox="1">
            <a:spLocks noChangeArrowheads="1"/>
          </p:cNvSpPr>
          <p:nvPr/>
        </p:nvSpPr>
        <p:spPr bwMode="gray">
          <a:xfrm>
            <a:off x="3962400" y="22098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/>
              <a:t>  Chọn</a:t>
            </a:r>
          </a:p>
          <a:p>
            <a:r>
              <a:rPr lang="en-US" altLang="en-US" sz="2400"/>
              <a:t>công cụ</a:t>
            </a:r>
          </a:p>
        </p:txBody>
      </p:sp>
      <p:sp>
        <p:nvSpPr>
          <p:cNvPr id="186" name="Text Box 40"/>
          <p:cNvSpPr txBox="1">
            <a:spLocks noChangeArrowheads="1"/>
          </p:cNvSpPr>
          <p:nvPr/>
        </p:nvSpPr>
        <p:spPr bwMode="gray">
          <a:xfrm>
            <a:off x="6613525" y="2286000"/>
            <a:ext cx="942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400"/>
              <a:t>Tiếng</a:t>
            </a:r>
          </a:p>
          <a:p>
            <a:pPr algn="ctr"/>
            <a:r>
              <a:rPr lang="en-US" altLang="en-US" sz="2400"/>
              <a:t>Việt</a:t>
            </a:r>
          </a:p>
        </p:txBody>
      </p:sp>
      <p:sp>
        <p:nvSpPr>
          <p:cNvPr id="188" name="Text Box 39"/>
          <p:cNvSpPr txBox="1">
            <a:spLocks noChangeArrowheads="1"/>
          </p:cNvSpPr>
          <p:nvPr/>
        </p:nvSpPr>
        <p:spPr bwMode="gray">
          <a:xfrm>
            <a:off x="1676400" y="2209800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400"/>
              <a:t>Nháy  </a:t>
            </a:r>
          </a:p>
          <a:p>
            <a:pPr algn="ctr"/>
            <a:r>
              <a:rPr lang="en-US" altLang="en-US" sz="2400"/>
              <a:t>đúp</a:t>
            </a:r>
          </a:p>
        </p:txBody>
      </p:sp>
      <p:pic>
        <p:nvPicPr>
          <p:cNvPr id="191" name="Picture 190" descr="stellarium256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810000"/>
            <a:ext cx="1543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Picture 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7313" y="3810000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149" name="Picture 5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657600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224" name="Down Arrow 191"/>
          <p:cNvSpPr>
            <a:spLocks noChangeArrowheads="1"/>
          </p:cNvSpPr>
          <p:nvPr/>
        </p:nvSpPr>
        <p:spPr bwMode="auto">
          <a:xfrm rot="-5400000">
            <a:off x="8763000" y="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314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85" grpId="0"/>
      <p:bldP spid="186" grpId="0"/>
      <p:bldP spid="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71463" y="414338"/>
            <a:ext cx="7696201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PHẦN 1: GIỚI THIỆU PHẦN MỀM</a:t>
            </a:r>
          </a:p>
        </p:txBody>
      </p:sp>
      <p:pic>
        <p:nvPicPr>
          <p:cNvPr id="317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1295400"/>
            <a:ext cx="86312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5938838"/>
            <a:ext cx="613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Giao diện phần mềm Stellarium</a:t>
            </a:r>
          </a:p>
        </p:txBody>
      </p:sp>
      <p:pic>
        <p:nvPicPr>
          <p:cNvPr id="3174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3124200"/>
            <a:ext cx="4048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4724400"/>
            <a:ext cx="3810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8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71463" y="414338"/>
            <a:ext cx="7696201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/>
              <a:t>PHẦN 1: GIỚI THIỆU PHẦN MỀM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533525"/>
            <a:ext cx="2466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200400" y="3048000"/>
            <a:ext cx="1066800" cy="13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838200" y="457200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0025" y="4516438"/>
            <a:ext cx="533400" cy="533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30726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352550"/>
            <a:ext cx="43815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3088" y="3048000"/>
            <a:ext cx="2105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62600" y="2743200"/>
            <a:ext cx="22860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62488" y="4924425"/>
            <a:ext cx="20574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0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50838"/>
            <a:ext cx="7696200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/>
              <a:t>PHẦN 2: HƯỚNG DẪN SỬ DỤNG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733425" y="2144713"/>
            <a:ext cx="7877175" cy="688975"/>
            <a:chOff x="720" y="1392"/>
            <a:chExt cx="4058" cy="48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128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733425" y="3009900"/>
            <a:ext cx="7877175" cy="688975"/>
            <a:chOff x="720" y="1392"/>
            <a:chExt cx="4058" cy="48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128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11269" name="Group 13"/>
          <p:cNvGrpSpPr>
            <a:grpSpLocks/>
          </p:cNvGrpSpPr>
          <p:nvPr/>
        </p:nvGrpSpPr>
        <p:grpSpPr bwMode="auto">
          <a:xfrm>
            <a:off x="733425" y="3867150"/>
            <a:ext cx="7877175" cy="688975"/>
            <a:chOff x="720" y="1392"/>
            <a:chExt cx="4058" cy="480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1280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26" name="Text Box 24">
            <a:hlinkClick r:id="rId2" action="ppaction://hlinksldjump"/>
          </p:cNvPr>
          <p:cNvSpPr txBox="1">
            <a:spLocks noChangeArrowheads="1"/>
          </p:cNvSpPr>
          <p:nvPr/>
        </p:nvSpPr>
        <p:spPr bwMode="white">
          <a:xfrm>
            <a:off x="1211263" y="2252663"/>
            <a:ext cx="717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Ý nghĩa các thanh công cụ</a:t>
            </a:r>
          </a:p>
        </p:txBody>
      </p:sp>
      <p:sp>
        <p:nvSpPr>
          <p:cNvPr id="27" name="Text Box 25">
            <a:hlinkClick r:id="rId3" action="ppaction://hlinksldjump"/>
          </p:cNvPr>
          <p:cNvSpPr txBox="1">
            <a:spLocks noChangeArrowheads="1"/>
          </p:cNvSpPr>
          <p:nvPr/>
        </p:nvSpPr>
        <p:spPr bwMode="white">
          <a:xfrm>
            <a:off x="1211263" y="3111500"/>
            <a:ext cx="6942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Cách chọn địa điểm để quan sát</a:t>
            </a:r>
          </a:p>
        </p:txBody>
      </p:sp>
      <p:sp>
        <p:nvSpPr>
          <p:cNvPr id="28" name="Text Box 26">
            <a:hlinkClick r:id="rId4" action="ppaction://hlinksldjump"/>
          </p:cNvPr>
          <p:cNvSpPr txBox="1">
            <a:spLocks noChangeArrowheads="1"/>
          </p:cNvSpPr>
          <p:nvPr/>
        </p:nvSpPr>
        <p:spPr bwMode="white">
          <a:xfrm>
            <a:off x="1211263" y="3959225"/>
            <a:ext cx="732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Cách tìm hành tinh hoặc ngôi sao nào đó</a:t>
            </a:r>
          </a:p>
        </p:txBody>
      </p:sp>
      <p:pic>
        <p:nvPicPr>
          <p:cNvPr id="11273" name="Picture 27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533400" y="3830638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8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549275" y="2984500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9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549275" y="2133600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31"/>
          <p:cNvSpPr txBox="1">
            <a:spLocks noChangeArrowheads="1"/>
          </p:cNvSpPr>
          <p:nvPr/>
        </p:nvSpPr>
        <p:spPr bwMode="white">
          <a:xfrm>
            <a:off x="879475" y="39671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277" name="Text Box 33"/>
          <p:cNvSpPr txBox="1">
            <a:spLocks noChangeArrowheads="1"/>
          </p:cNvSpPr>
          <p:nvPr/>
        </p:nvSpPr>
        <p:spPr bwMode="white">
          <a:xfrm>
            <a:off x="871538" y="22320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278" name="Text Box 34"/>
          <p:cNvSpPr txBox="1">
            <a:spLocks noChangeArrowheads="1"/>
          </p:cNvSpPr>
          <p:nvPr/>
        </p:nvSpPr>
        <p:spPr bwMode="white">
          <a:xfrm>
            <a:off x="871538" y="31194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07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50838"/>
            <a:ext cx="7696200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/>
              <a:t>PHẦN 2: HƯỚNG DẪN SỬ DỤNG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47625" y="1444625"/>
            <a:ext cx="9096375" cy="688975"/>
            <a:chOff x="720" y="1392"/>
            <a:chExt cx="4058" cy="48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229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0" name="Text Box 24">
            <a:hlinkClick r:id="rId2" action="ppaction://hlinksldjump"/>
          </p:cNvPr>
          <p:cNvSpPr txBox="1">
            <a:spLocks noChangeArrowheads="1"/>
          </p:cNvSpPr>
          <p:nvPr/>
        </p:nvSpPr>
        <p:spPr bwMode="white">
          <a:xfrm>
            <a:off x="525463" y="1519238"/>
            <a:ext cx="8618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Thanh công cụ dọc</a:t>
            </a:r>
          </a:p>
        </p:txBody>
      </p:sp>
      <p:sp>
        <p:nvSpPr>
          <p:cNvPr id="12293" name="Text Box 33"/>
          <p:cNvSpPr txBox="1">
            <a:spLocks noChangeArrowheads="1"/>
          </p:cNvSpPr>
          <p:nvPr/>
        </p:nvSpPr>
        <p:spPr bwMode="white">
          <a:xfrm>
            <a:off x="0" y="15319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1.1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2209800"/>
            <a:ext cx="8859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13" y="4038600"/>
            <a:ext cx="404812" cy="2563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" name="Left Arrow 13"/>
          <p:cNvSpPr>
            <a:spLocks noChangeArrowheads="1"/>
          </p:cNvSpPr>
          <p:nvPr/>
        </p:nvSpPr>
        <p:spPr bwMode="auto">
          <a:xfrm>
            <a:off x="838200" y="518160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50838"/>
            <a:ext cx="7696200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smtClean="0"/>
              <a:t>PHẦN 2: HƯỚNG DẪN SỬ DỤNG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27088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3316" name="Straight Arrow Connector 7"/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1066800" y="1676400"/>
            <a:ext cx="1447800" cy="152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3317" name="Straight Arrow Connector 9"/>
          <p:cNvCxnSpPr>
            <a:cxnSpLocks noChangeShapeType="1"/>
          </p:cNvCxnSpPr>
          <p:nvPr/>
        </p:nvCxnSpPr>
        <p:spPr bwMode="auto">
          <a:xfrm rot="10800000">
            <a:off x="2362200" y="3048000"/>
            <a:ext cx="1981200" cy="228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43000" y="1371600"/>
            <a:ext cx="3276600" cy="609600"/>
            <a:chOff x="1143000" y="1371600"/>
            <a:chExt cx="3276600" cy="6096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514600" y="13716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Bảng địa điểm</a:t>
              </a:r>
            </a:p>
          </p:txBody>
        </p:sp>
        <p:cxnSp>
          <p:nvCxnSpPr>
            <p:cNvPr id="13340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1143000" y="1676400"/>
              <a:ext cx="1295400" cy="158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" name="Picture 14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4963"/>
            <a:ext cx="6937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143000" y="2209800"/>
            <a:ext cx="3276600" cy="609600"/>
            <a:chOff x="1143000" y="2209800"/>
            <a:chExt cx="3276600" cy="609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514600" y="22098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Bảng thời gian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1143000" y="25146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143000" y="3048000"/>
            <a:ext cx="5334000" cy="609600"/>
            <a:chOff x="1143000" y="3048000"/>
            <a:chExt cx="5334000" cy="60960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514600" y="3048000"/>
              <a:ext cx="39624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Bảng bầu trời và các tùy chọn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10800000">
              <a:off x="1143000" y="33528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143000" y="3886200"/>
            <a:ext cx="3429000" cy="609600"/>
            <a:chOff x="1143000" y="3886200"/>
            <a:chExt cx="3429000" cy="6096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2514600" y="3886200"/>
              <a:ext cx="20574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Bảng tìm kiếm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10800000">
              <a:off x="1143000" y="41910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143000" y="4648200"/>
            <a:ext cx="3276600" cy="609600"/>
            <a:chOff x="1143000" y="4648200"/>
            <a:chExt cx="3276600" cy="6096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2514600" y="46482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3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Bảng </a:t>
              </a:r>
              <a:r>
                <a:rPr lang="en-US" sz="23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cấu </a:t>
              </a:r>
              <a:r>
                <a:rPr lang="en-US" sz="23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10800000">
              <a:off x="1143000" y="50292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Rounded Rectangle 26"/>
          <p:cNvSpPr/>
          <p:nvPr/>
        </p:nvSpPr>
        <p:spPr bwMode="auto">
          <a:xfrm>
            <a:off x="2514600" y="5410200"/>
            <a:ext cx="1676400" cy="60960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 hỗ trợ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0800000">
            <a:off x="1143000" y="5715000"/>
            <a:ext cx="1295400" cy="1588"/>
          </a:xfrm>
          <a:prstGeom prst="straightConnector1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31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719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419600"/>
            <a:ext cx="71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773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57313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8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368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NỘI DUNG</vt:lpstr>
      <vt:lpstr>PHẦN 1: GIỚI THIỆU PHẦN MỀM</vt:lpstr>
      <vt:lpstr>PHẦN 1: GIỚI THIỆU PHẦN MỀM</vt:lpstr>
      <vt:lpstr>PHẦN 1: GIỚI THIỆU PHẦN MỀM</vt:lpstr>
      <vt:lpstr>PHẦN 1: GIỚI THIỆU PHẦN MỀM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ismail - [2010]</cp:lastModifiedBy>
  <cp:revision>5</cp:revision>
  <dcterms:created xsi:type="dcterms:W3CDTF">2006-08-16T00:00:00Z</dcterms:created>
  <dcterms:modified xsi:type="dcterms:W3CDTF">2022-09-30T14:11:51Z</dcterms:modified>
</cp:coreProperties>
</file>