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5"/>
  </p:notesMasterIdLst>
  <p:handoutMasterIdLst>
    <p:handoutMasterId r:id="rId26"/>
  </p:handoutMasterIdLst>
  <p:sldIdLst>
    <p:sldId id="283" r:id="rId2"/>
    <p:sldId id="258" r:id="rId3"/>
    <p:sldId id="357" r:id="rId4"/>
    <p:sldId id="359" r:id="rId5"/>
    <p:sldId id="360" r:id="rId6"/>
    <p:sldId id="361" r:id="rId7"/>
    <p:sldId id="347" r:id="rId8"/>
    <p:sldId id="326" r:id="rId9"/>
    <p:sldId id="362" r:id="rId10"/>
    <p:sldId id="363" r:id="rId11"/>
    <p:sldId id="333" r:id="rId12"/>
    <p:sldId id="335" r:id="rId13"/>
    <p:sldId id="364" r:id="rId14"/>
    <p:sldId id="366" r:id="rId15"/>
    <p:sldId id="365" r:id="rId16"/>
    <p:sldId id="337" r:id="rId17"/>
    <p:sldId id="338" r:id="rId18"/>
    <p:sldId id="297" r:id="rId19"/>
    <p:sldId id="298" r:id="rId20"/>
    <p:sldId id="299" r:id="rId21"/>
    <p:sldId id="300" r:id="rId22"/>
    <p:sldId id="349" r:id="rId23"/>
    <p:sldId id="313" r:id="rId24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959F"/>
    <a:srgbClr val="341213"/>
    <a:srgbClr val="4DC8F5"/>
    <a:srgbClr val="FFF9D1"/>
    <a:srgbClr val="FF5050"/>
    <a:srgbClr val="0099FF"/>
    <a:srgbClr val="F5750B"/>
    <a:srgbClr val="18ADB4"/>
    <a:srgbClr val="5C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8" autoAdjust="0"/>
    <p:restoredTop sz="96691" autoAdjust="0"/>
  </p:normalViewPr>
  <p:slideViewPr>
    <p:cSldViewPr>
      <p:cViewPr varScale="1">
        <p:scale>
          <a:sx n="114" d="100"/>
          <a:sy n="114" d="100"/>
        </p:scale>
        <p:origin x="870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>
                <a:latin typeface="UTM Avo" panose="02040603050506020204" pitchFamily="18" charset="0"/>
              </a:rPr>
              <a:t>2021/12/2</a:t>
            </a:fld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>
                <a:latin typeface="UTM Avo" panose="02040603050506020204" pitchFamily="18" charset="0"/>
              </a:rPr>
              <a:t>‹#›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8EFC2C-4F6E-4872-8EE0-24AACB29B952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0AE39EF-C0E5-4896-B9D3-7E7938E461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đúng sau đó bấm vào ô tô để v</a:t>
            </a:r>
            <a:r>
              <a:rPr lang="vi-VN"/>
              <a:t>ư</a:t>
            </a:r>
            <a:r>
              <a:rPr lang="en-US"/>
              <a:t>ợt ch</a:t>
            </a:r>
            <a:r>
              <a:rPr lang="vi-VN"/>
              <a:t>ư</a:t>
            </a:r>
            <a:r>
              <a:rPr lang="en-US"/>
              <a:t>ớng ngại vật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97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Chọn đáp án đúng sau đó bấm vào ô tô để v</a:t>
            </a:r>
            <a:r>
              <a:rPr lang="vi-VN"/>
              <a:t>ư</a:t>
            </a:r>
            <a:r>
              <a:rPr lang="en-US"/>
              <a:t>ợt ch</a:t>
            </a:r>
            <a:r>
              <a:rPr lang="vi-VN"/>
              <a:t>ư</a:t>
            </a:r>
            <a:r>
              <a:rPr lang="en-US"/>
              <a:t>ớng ngại vật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Chọn đáp án đúng sau đó bấm vào ô tô để v</a:t>
            </a:r>
            <a:r>
              <a:rPr lang="vi-VN"/>
              <a:t>ư</a:t>
            </a:r>
            <a:r>
              <a:rPr lang="en-US"/>
              <a:t>ợt ch</a:t>
            </a:r>
            <a:r>
              <a:rPr lang="vi-VN"/>
              <a:t>ư</a:t>
            </a:r>
            <a:r>
              <a:rPr lang="en-US"/>
              <a:t>ớng ngại vật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5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4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0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34" r:id="rId5"/>
    <p:sldLayoutId id="2147483735" r:id="rId6"/>
    <p:sldLayoutId id="2147483738" r:id="rId7"/>
    <p:sldLayoutId id="2147483740" r:id="rId8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1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jp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png"/><Relationship Id="rId1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20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0.jp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21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2.jp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9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492675" y="10058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5536" y="1302720"/>
            <a:ext cx="8525090" cy="1732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3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15: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Nấu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bữa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cơm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tiên</a:t>
            </a:r>
            <a:endParaRPr lang="en-US" sz="3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0FF356-E5DD-4902-BC42-94C63727889F}"/>
              </a:ext>
            </a:extLst>
          </p:cNvPr>
          <p:cNvSpPr/>
          <p:nvPr/>
        </p:nvSpPr>
        <p:spPr>
          <a:xfrm>
            <a:off x="5150030" y="339502"/>
            <a:ext cx="3993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cs typeface="Times New Roman" pitchFamily="18" charset="0"/>
              </a:rPr>
              <a:t>Chẳng còn thiếu gì nữa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Cái gì cũng có rồi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Này thức chan, thức gắp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Cơm chín đầy một nồi.</a:t>
            </a:r>
          </a:p>
          <a:p>
            <a:endParaRPr lang="vi-VN" sz="1400" dirty="0">
              <a:cs typeface="Times New Roman" pitchFamily="18" charset="0"/>
            </a:endParaRPr>
          </a:p>
          <a:p>
            <a:r>
              <a:rPr lang="vi-VN" sz="2200" dirty="0">
                <a:cs typeface="Times New Roman" pitchFamily="18" charset="0"/>
              </a:rPr>
              <a:t>Bát đã lau từng chén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Đũa lại so từng đôi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Thêm trái ớt đỏ tươi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Để góc mâm phần bố.</a:t>
            </a:r>
          </a:p>
          <a:p>
            <a:endParaRPr lang="vi-VN" sz="1400" dirty="0">
              <a:cs typeface="Times New Roman" pitchFamily="18" charset="0"/>
            </a:endParaRPr>
          </a:p>
          <a:p>
            <a:r>
              <a:rPr lang="vi-VN" sz="2200" dirty="0">
                <a:cs typeface="Times New Roman" pitchFamily="18" charset="0"/>
              </a:rPr>
              <a:t>Chẳng còn thiếu gì nữa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Cái gì cũng đủ rồi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Lại thừa vết nhọ nồi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cs typeface="Times New Roman" pitchFamily="18" charset="0"/>
              </a:rPr>
              <a:t>Trần Quốc Toàn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8BFEA-01D2-4AD6-B7DB-9A3E95FD1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542683" y="1076546"/>
            <a:ext cx="3684708" cy="31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8DD84-EB52-48BC-982E-97B9D459EFD2}"/>
              </a:ext>
            </a:extLst>
          </p:cNvPr>
          <p:cNvSpPr txBox="1"/>
          <p:nvPr/>
        </p:nvSpPr>
        <p:spPr>
          <a:xfrm>
            <a:off x="-82619" y="446414"/>
            <a:ext cx="478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Nấu bữa cơm đầu tiên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2C5DF-23BE-4CC3-840B-1C0C0E235ABE}"/>
              </a:ext>
            </a:extLst>
          </p:cNvPr>
          <p:cNvCxnSpPr>
            <a:cxnSpLocks/>
          </p:cNvCxnSpPr>
          <p:nvPr/>
        </p:nvCxnSpPr>
        <p:spPr>
          <a:xfrm>
            <a:off x="5105979" y="446414"/>
            <a:ext cx="0" cy="1261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54FC8F-A5F8-4CDB-AD5C-B443C85D4B66}"/>
              </a:ext>
            </a:extLst>
          </p:cNvPr>
          <p:cNvCxnSpPr>
            <a:cxnSpLocks/>
          </p:cNvCxnSpPr>
          <p:nvPr/>
        </p:nvCxnSpPr>
        <p:spPr>
          <a:xfrm>
            <a:off x="5150030" y="2031690"/>
            <a:ext cx="0" cy="126346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E33EE3-9B1A-4A97-9A68-4A1629316DDB}"/>
              </a:ext>
            </a:extLst>
          </p:cNvPr>
          <p:cNvCxnSpPr>
            <a:cxnSpLocks/>
          </p:cNvCxnSpPr>
          <p:nvPr/>
        </p:nvCxnSpPr>
        <p:spPr>
          <a:xfrm>
            <a:off x="5168664" y="3548282"/>
            <a:ext cx="0" cy="1348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06C117BC-732A-4836-A73E-CA26EB2139EA}"/>
              </a:ext>
            </a:extLst>
          </p:cNvPr>
          <p:cNvSpPr/>
          <p:nvPr/>
        </p:nvSpPr>
        <p:spPr>
          <a:xfrm>
            <a:off x="251520" y="4188929"/>
            <a:ext cx="4313519" cy="831093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THƠ CHIA LÀM MẤY ĐOẠN ?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89B97A13-65CA-4438-8805-31839AAF6C23}"/>
              </a:ext>
            </a:extLst>
          </p:cNvPr>
          <p:cNvSpPr/>
          <p:nvPr/>
        </p:nvSpPr>
        <p:spPr>
          <a:xfrm>
            <a:off x="279777" y="4291430"/>
            <a:ext cx="2916050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32601A-65A9-435B-8180-FF28F7A450EC}"/>
              </a:ext>
            </a:extLst>
          </p:cNvPr>
          <p:cNvSpPr/>
          <p:nvPr/>
        </p:nvSpPr>
        <p:spPr>
          <a:xfrm>
            <a:off x="4688178" y="44641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E763E8-2ED9-43E6-8057-FD8C2E852040}"/>
              </a:ext>
            </a:extLst>
          </p:cNvPr>
          <p:cNvSpPr/>
          <p:nvPr/>
        </p:nvSpPr>
        <p:spPr>
          <a:xfrm>
            <a:off x="4704746" y="203169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12F5FE-FC61-4664-A6B2-D15757A0EAE7}"/>
              </a:ext>
            </a:extLst>
          </p:cNvPr>
          <p:cNvSpPr/>
          <p:nvPr/>
        </p:nvSpPr>
        <p:spPr>
          <a:xfrm>
            <a:off x="4747824" y="352304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315053" y="4271216"/>
            <a:ext cx="2909031" cy="604863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1905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920" y="2283718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có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Này thức chan, thức gắp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Cơm chín đầy một nồi.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Bát đã lau từng chén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Đũa lại so từng đôi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Thêm trái ớt đỏ tươi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Để góc mâm phần bố.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đủ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Lại thừa vết nhọ nồi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962" y="321677"/>
            <a:ext cx="4850744" cy="954107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 nhỏ trong bài thơ làm việc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962" y="1306895"/>
            <a:ext cx="4759946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 err="1">
                <a:latin typeface="+mj-lt"/>
                <a:cs typeface="Times New Roman" pitchFamily="18" charset="0"/>
              </a:rPr>
              <a:t>Bạn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nhỏ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nấu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bữa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cơm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đầu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tiên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2640" y="2427734"/>
            <a:ext cx="2887175" cy="243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Bát đã lau từng chén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Đũa lại so từng đôi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Thêm trái ớt đỏ tươi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Để góc mâm phần bố.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đủ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Lại thừa vết nhọ nồi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Trên má hồng ánh lửa.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Trần Quốc Toàn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C">
            <a:extLst>
              <a:ext uri="{FF2B5EF4-FFF2-40B4-BE49-F238E27FC236}">
                <a16:creationId xmlns:a16="http://schemas.microsoft.com/office/drawing/2014/main" id="{76B788F4-1E00-4B17-B281-37BA4428D5D2}"/>
              </a:ext>
            </a:extLst>
          </p:cNvPr>
          <p:cNvGrpSpPr/>
          <p:nvPr/>
        </p:nvGrpSpPr>
        <p:grpSpPr>
          <a:xfrm>
            <a:off x="4199135" y="3715422"/>
            <a:ext cx="4714035" cy="1179495"/>
            <a:chOff x="866077" y="483519"/>
            <a:chExt cx="4714035" cy="1179495"/>
          </a:xfrm>
        </p:grpSpPr>
        <p:pic>
          <p:nvPicPr>
            <p:cNvPr id="26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55222E8-4703-442F-AB45-4E862A8C4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B0EB34-61CF-4775-A899-A26370F8A7FE}"/>
                </a:ext>
              </a:extLst>
            </p:cNvPr>
            <p:cNvSpPr txBox="1"/>
            <p:nvPr/>
          </p:nvSpPr>
          <p:spPr>
            <a:xfrm>
              <a:off x="1010545" y="588376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28" name="textbox1">
              <a:extLst>
                <a:ext uri="{FF2B5EF4-FFF2-40B4-BE49-F238E27FC236}">
                  <a16:creationId xmlns:a16="http://schemas.microsoft.com/office/drawing/2014/main" id="{DB6DAB9B-D1F0-4A42-8E89-39A04E282DD5}"/>
                </a:ext>
              </a:extLst>
            </p:cNvPr>
            <p:cNvSpPr/>
            <p:nvPr/>
          </p:nvSpPr>
          <p:spPr>
            <a:xfrm>
              <a:off x="2079659" y="832017"/>
              <a:ext cx="35004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thêm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một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DF28B66C-C472-46A4-B610-EBCD928DD348}"/>
              </a:ext>
            </a:extLst>
          </p:cNvPr>
          <p:cNvGrpSpPr/>
          <p:nvPr/>
        </p:nvGrpSpPr>
        <p:grpSpPr>
          <a:xfrm flipH="1">
            <a:off x="3881831" y="2726226"/>
            <a:ext cx="5089064" cy="1022838"/>
            <a:chOff x="866077" y="483519"/>
            <a:chExt cx="5089064" cy="1022838"/>
          </a:xfrm>
        </p:grpSpPr>
        <p:pic>
          <p:nvPicPr>
            <p:cNvPr id="3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EA6B6F00-5DF9-44E6-B5C8-B9B685924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A436B8-973C-40EA-9527-C65852A0598F}"/>
                </a:ext>
              </a:extLst>
            </p:cNvPr>
            <p:cNvSpPr txBox="1"/>
            <p:nvPr/>
          </p:nvSpPr>
          <p:spPr>
            <a:xfrm>
              <a:off x="8996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32" name="textbox1">
              <a:extLst>
                <a:ext uri="{FF2B5EF4-FFF2-40B4-BE49-F238E27FC236}">
                  <a16:creationId xmlns:a16="http://schemas.microsoft.com/office/drawing/2014/main" id="{92959BE5-AC4E-4768-A1E0-B0BEA2830601}"/>
                </a:ext>
              </a:extLst>
            </p:cNvPr>
            <p:cNvSpPr/>
            <p:nvPr/>
          </p:nvSpPr>
          <p:spPr>
            <a:xfrm>
              <a:off x="1910392" y="809765"/>
              <a:ext cx="40447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Chỉ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thiếu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trái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ớt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phần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bố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14B15C71-8450-444F-B2E2-7C6EB7248C59}"/>
              </a:ext>
            </a:extLst>
          </p:cNvPr>
          <p:cNvGrpSpPr/>
          <p:nvPr/>
        </p:nvGrpSpPr>
        <p:grpSpPr>
          <a:xfrm>
            <a:off x="4355976" y="1729663"/>
            <a:ext cx="4426003" cy="1022838"/>
            <a:chOff x="866077" y="483519"/>
            <a:chExt cx="4426003" cy="1022838"/>
          </a:xfrm>
        </p:grpSpPr>
        <p:pic>
          <p:nvPicPr>
            <p:cNvPr id="3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5D841A05-028A-4604-8E50-EFBF1E5BA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EE3A2B-A367-4330-867B-40683B1ECF9C}"/>
                </a:ext>
              </a:extLst>
            </p:cNvPr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36" name="textbox1">
              <a:extLst>
                <a:ext uri="{FF2B5EF4-FFF2-40B4-BE49-F238E27FC236}">
                  <a16:creationId xmlns:a16="http://schemas.microsoft.com/office/drawing/2014/main" id="{E903350C-5E53-4692-9FBB-8772781A00F8}"/>
                </a:ext>
              </a:extLst>
            </p:cNvPr>
            <p:cNvSpPr/>
            <p:nvPr/>
          </p:nvSpPr>
          <p:spPr>
            <a:xfrm>
              <a:off x="2079660" y="832017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Chuẩn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bị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rất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đầy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đủ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99EC313-70F5-4E95-A7ED-C70E1F508A9E}"/>
              </a:ext>
            </a:extLst>
          </p:cNvPr>
          <p:cNvSpPr/>
          <p:nvPr/>
        </p:nvSpPr>
        <p:spPr>
          <a:xfrm>
            <a:off x="4211959" y="425347"/>
            <a:ext cx="4932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Mâm cơm được bạn nhỏ chuẩn bị như thế nào</a:t>
            </a:r>
            <a:r>
              <a:rPr lang="vi-VN" sz="2400">
                <a:solidFill>
                  <a:srgbClr val="0000FF"/>
                </a:solidFill>
                <a:cs typeface="Times New Roman" pitchFamily="18" charset="0"/>
              </a:rPr>
              <a:t>? </a:t>
            </a:r>
            <a:endParaRPr lang="en-US" sz="240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2400">
                <a:solidFill>
                  <a:srgbClr val="0000FF"/>
                </a:solidFill>
                <a:cs typeface="Times New Roman" pitchFamily="18" charset="0"/>
              </a:rPr>
              <a:t>Chọn </a:t>
            </a: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ý đúng:</a:t>
            </a: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Bát đã lau từng chén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Đũa lại so từng đôi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Thêm trái ớt đỏ tươi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Để góc mâm phần bố.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đủ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Lại thừa vết nhọ nồi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Trên má hồng ánh lửa.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Trần Quốc Toàn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grpSp>
        <p:nvGrpSpPr>
          <p:cNvPr id="19" name="C">
            <a:extLst>
              <a:ext uri="{FF2B5EF4-FFF2-40B4-BE49-F238E27FC236}">
                <a16:creationId xmlns:a16="http://schemas.microsoft.com/office/drawing/2014/main" id="{CDF31F54-C674-4CED-82C7-7BEB83941F34}"/>
              </a:ext>
            </a:extLst>
          </p:cNvPr>
          <p:cNvGrpSpPr/>
          <p:nvPr/>
        </p:nvGrpSpPr>
        <p:grpSpPr>
          <a:xfrm>
            <a:off x="4160443" y="4068523"/>
            <a:ext cx="4983556" cy="1100159"/>
            <a:chOff x="866077" y="562855"/>
            <a:chExt cx="4983556" cy="1100159"/>
          </a:xfrm>
        </p:grpSpPr>
        <p:pic>
          <p:nvPicPr>
            <p:cNvPr id="2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FB26387-8FBB-4CC4-90B7-8E842F87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562855"/>
              <a:ext cx="1044315" cy="94350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516714-3E5A-4EBC-8D5E-A2FFDC6F7EA1}"/>
                </a:ext>
              </a:extLst>
            </p:cNvPr>
            <p:cNvSpPr txBox="1"/>
            <p:nvPr/>
          </p:nvSpPr>
          <p:spPr>
            <a:xfrm>
              <a:off x="1013663" y="600965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22" name="textbox1">
              <a:extLst>
                <a:ext uri="{FF2B5EF4-FFF2-40B4-BE49-F238E27FC236}">
                  <a16:creationId xmlns:a16="http://schemas.microsoft.com/office/drawing/2014/main" id="{AB10ECA4-0906-4B98-B557-1901744D4462}"/>
                </a:ext>
              </a:extLst>
            </p:cNvPr>
            <p:cNvSpPr/>
            <p:nvPr/>
          </p:nvSpPr>
          <p:spPr>
            <a:xfrm>
              <a:off x="2079659" y="832017"/>
              <a:ext cx="37699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Lần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đầu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nấu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cơm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vất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vả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430974BF-8ABF-44DB-999B-1A2D59675D4C}"/>
              </a:ext>
            </a:extLst>
          </p:cNvPr>
          <p:cNvGrpSpPr/>
          <p:nvPr/>
        </p:nvGrpSpPr>
        <p:grpSpPr>
          <a:xfrm flipH="1">
            <a:off x="4712059" y="2866347"/>
            <a:ext cx="4437073" cy="1016587"/>
            <a:chOff x="866078" y="556505"/>
            <a:chExt cx="4810270" cy="1016587"/>
          </a:xfrm>
        </p:grpSpPr>
        <p:pic>
          <p:nvPicPr>
            <p:cNvPr id="2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607B713-A032-4F75-BEC2-8CA9E4333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8" y="556505"/>
              <a:ext cx="1044315" cy="94985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AD75CD-419E-443B-B839-A5997EB5D982}"/>
                </a:ext>
              </a:extLst>
            </p:cNvPr>
            <p:cNvSpPr txBox="1"/>
            <p:nvPr/>
          </p:nvSpPr>
          <p:spPr>
            <a:xfrm>
              <a:off x="923869" y="667065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39" name="textbox1">
              <a:extLst>
                <a:ext uri="{FF2B5EF4-FFF2-40B4-BE49-F238E27FC236}">
                  <a16:creationId xmlns:a16="http://schemas.microsoft.com/office/drawing/2014/main" id="{89CC3E9B-D274-45C9-9F36-3305D0B0B57E}"/>
                </a:ext>
              </a:extLst>
            </p:cNvPr>
            <p:cNvSpPr/>
            <p:nvPr/>
          </p:nvSpPr>
          <p:spPr>
            <a:xfrm>
              <a:off x="1400945" y="742095"/>
              <a:ext cx="42754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Ôi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, con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tôi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đảm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đang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40" name="A">
            <a:extLst>
              <a:ext uri="{FF2B5EF4-FFF2-40B4-BE49-F238E27FC236}">
                <a16:creationId xmlns:a16="http://schemas.microsoft.com/office/drawing/2014/main" id="{2116ABC2-B33D-4B5B-946A-A7D6194493C2}"/>
              </a:ext>
            </a:extLst>
          </p:cNvPr>
          <p:cNvGrpSpPr/>
          <p:nvPr/>
        </p:nvGrpSpPr>
        <p:grpSpPr>
          <a:xfrm>
            <a:off x="4247144" y="1768132"/>
            <a:ext cx="4844198" cy="1098215"/>
            <a:chOff x="866077" y="564799"/>
            <a:chExt cx="5117427" cy="1098215"/>
          </a:xfrm>
        </p:grpSpPr>
        <p:pic>
          <p:nvPicPr>
            <p:cNvPr id="4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F3098EA1-E562-4BE7-AFC8-0544A3DD0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564799"/>
              <a:ext cx="1044315" cy="94155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9323667-0675-495E-8369-17345411F9FC}"/>
                </a:ext>
              </a:extLst>
            </p:cNvPr>
            <p:cNvSpPr txBox="1"/>
            <p:nvPr/>
          </p:nvSpPr>
          <p:spPr>
            <a:xfrm>
              <a:off x="1001092" y="613128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44" name="textbox1">
              <a:extLst>
                <a:ext uri="{FF2B5EF4-FFF2-40B4-BE49-F238E27FC236}">
                  <a16:creationId xmlns:a16="http://schemas.microsoft.com/office/drawing/2014/main" id="{FD43F29C-F0BC-4F21-AB12-6B5B03066DB6}"/>
                </a:ext>
              </a:extLst>
            </p:cNvPr>
            <p:cNvSpPr/>
            <p:nvPr/>
          </p:nvSpPr>
          <p:spPr>
            <a:xfrm>
              <a:off x="2079659" y="832017"/>
              <a:ext cx="39038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Con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r>
                <a:rPr lang="en-US" altLang="zh-CN" sz="24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kìa!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59FF2D0-1AFA-45BB-83F2-74DDB4196DF5}"/>
              </a:ext>
            </a:extLst>
          </p:cNvPr>
          <p:cNvSpPr/>
          <p:nvPr/>
        </p:nvSpPr>
        <p:spPr>
          <a:xfrm>
            <a:off x="4284556" y="492774"/>
            <a:ext cx="4679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3. </a:t>
            </a: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Em nghĩ bố mẹ sẽ nói gì khi thấy vết nhọ nồi trên má con? Chọn ý em thích:</a:t>
            </a:r>
          </a:p>
        </p:txBody>
      </p:sp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có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Này thức chan, thức gắp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Cơm chín đầy một nồi.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Bát đã lau từng chén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Đũa lại so từng đôi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Thêm trái ớt đỏ tươi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Để góc mâm phần bố.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đủ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Lại thừa vết nhọ nồi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3256" y="546328"/>
            <a:ext cx="4850744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Qua bài thơ, em hiểu điều gì</a:t>
            </a:r>
            <a:r>
              <a:rPr lang="vi-VN" sz="280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7018" y="1508902"/>
            <a:ext cx="4759946" cy="1815837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sz="2800">
                <a:latin typeface="UTM Avo" panose="02040603050506020204" pitchFamily="18" charset="0"/>
                <a:cs typeface="Times New Roman" pitchFamily="18" charset="0"/>
              </a:rPr>
              <a:t> chăm làm việc nhà, thể hiện tình cảm yêu thương, quan tâm đến bố mẹ và gia đình.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F2E06ED-57EF-48A7-91A3-2723B0F9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0" r="11991" b="9401"/>
          <a:stretch/>
        </p:blipFill>
        <p:spPr>
          <a:xfrm>
            <a:off x="5017959" y="3333250"/>
            <a:ext cx="318312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2787774"/>
            <a:ext cx="3447073" cy="830952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Luyện</a:t>
            </a:r>
            <a:r>
              <a:rPr lang="en-US" sz="4800" b="1" cap="all" dirty="0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Tập</a:t>
            </a:r>
            <a:endParaRPr lang="en-US" sz="4800" b="1" cap="all" dirty="0">
              <a:ln w="0"/>
              <a:solidFill>
                <a:prstClr val="black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064" y="483518"/>
            <a:ext cx="8388424" cy="180044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Các câu dưới đây thuộc mẫu câu nào?</a:t>
            </a:r>
          </a:p>
          <a:p>
            <a:pPr>
              <a:spcBef>
                <a:spcPts val="600"/>
              </a:spcBef>
            </a:pPr>
            <a:r>
              <a:rPr lang="vi-VN" sz="2400" b="1" dirty="0">
                <a:latin typeface="+mj-lt"/>
                <a:cs typeface="Times New Roman" pitchFamily="18" charset="0"/>
              </a:rPr>
              <a:t>	</a:t>
            </a:r>
            <a:r>
              <a:rPr lang="vi-VN" sz="2400" dirty="0">
                <a:latin typeface="+mj-lt"/>
                <a:cs typeface="Times New Roman" pitchFamily="18" charset="0"/>
              </a:rPr>
              <a:t>a) Bạn nhỏ rất chăm chỉ.</a:t>
            </a:r>
          </a:p>
          <a:p>
            <a:pPr>
              <a:spcBef>
                <a:spcPts val="600"/>
              </a:spcBef>
            </a:pPr>
            <a:r>
              <a:rPr lang="vi-VN" sz="2400" dirty="0">
                <a:latin typeface="+mj-lt"/>
                <a:cs typeface="Times New Roman" pitchFamily="18" charset="0"/>
              </a:rPr>
              <a:t>	b) Bạn nhỏ lau từng chiếc </a:t>
            </a:r>
            <a:r>
              <a:rPr lang="en-US" sz="2400" dirty="0" err="1">
                <a:latin typeface="+mj-lt"/>
                <a:cs typeface="Times New Roman" pitchFamily="18" charset="0"/>
              </a:rPr>
              <a:t>bát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+mj-lt"/>
                <a:cs typeface="Times New Roman" pitchFamily="18" charset="0"/>
              </a:rPr>
              <a:t>	c) Má bạn nhỏ hồng ánh lửa.</a:t>
            </a:r>
            <a:endParaRPr lang="en-US" sz="2800" dirty="0">
              <a:latin typeface="+mj-lt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5C2928-6D3B-4657-A7E6-4E81627BD39E}"/>
              </a:ext>
            </a:extLst>
          </p:cNvPr>
          <p:cNvGrpSpPr/>
          <p:nvPr/>
        </p:nvGrpSpPr>
        <p:grpSpPr>
          <a:xfrm>
            <a:off x="576064" y="483518"/>
            <a:ext cx="8064388" cy="4662879"/>
            <a:chOff x="3639881" y="771549"/>
            <a:chExt cx="7144540" cy="5255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AC2BC2-DC26-4491-9B8C-4E38B9189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84" t="10957" r="5174" b="11991"/>
            <a:stretch/>
          </p:blipFill>
          <p:spPr>
            <a:xfrm>
              <a:off x="3639881" y="771549"/>
              <a:ext cx="7144540" cy="525569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D4302B8-EE30-4B0E-BD6E-58F1212A4C0C}"/>
                </a:ext>
              </a:extLst>
            </p:cNvPr>
            <p:cNvSpPr/>
            <p:nvPr/>
          </p:nvSpPr>
          <p:spPr>
            <a:xfrm>
              <a:off x="3639881" y="1519760"/>
              <a:ext cx="5494602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Em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hãy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chọn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đáp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án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đúng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để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chiếc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xe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có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thể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vượt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qua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chướng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ngại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vật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và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về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đích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nhanh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nhất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nhé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5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5574067" y="3287378"/>
            <a:ext cx="2408108" cy="1500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2640" y="3356076"/>
            <a:ext cx="3471428" cy="147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087" y="3957333"/>
            <a:ext cx="1014184" cy="1014184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197911" y="2179998"/>
            <a:ext cx="2706989" cy="6061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FFFF00"/>
                </a:solidFill>
                <a:latin typeface="Sitka Heading" panose="02000505000000020004" pitchFamily="2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thế nào?</a:t>
            </a:r>
            <a:endParaRPr lang="vi-VN" sz="2400" b="1" dirty="0">
              <a:solidFill>
                <a:srgbClr val="FFFF00"/>
              </a:solidFill>
              <a:latin typeface="Sitka Heading" panose="02000505000000020004" pitchFamily="2" charset="0"/>
              <a:cs typeface="Times New Roman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 flipH="1">
            <a:off x="3362903" y="2207619"/>
            <a:ext cx="2706989" cy="5582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B. Ai làm gì?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94261" y="2187715"/>
            <a:ext cx="2706990" cy="6379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7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là gì?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827584" y="706666"/>
            <a:ext cx="7903615" cy="1366523"/>
            <a:chOff x="3546742" y="37962"/>
            <a:chExt cx="6553100" cy="2264754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546742" y="37962"/>
              <a:ext cx="6553100" cy="2264754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728181" y="283375"/>
              <a:ext cx="6361970" cy="146648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>
                  <a:latin typeface="UTM Avo" panose="02040603050506020204" pitchFamily="18" charset="0"/>
                  <a:cs typeface="Times New Roman" pitchFamily="18" charset="0"/>
                </a:rPr>
                <a:t>Bạn nhỏ rất chăm chỉ.</a:t>
              </a:r>
              <a:endParaRPr lang="en-US" sz="2400" b="1">
                <a:latin typeface="+mj-lt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2400">
                  <a:latin typeface="UTM Avo" panose="02040603050506020204" pitchFamily="18" charset="0"/>
                  <a:cs typeface="Times New Roman" pitchFamily="18" charset="0"/>
                </a:rPr>
                <a:t>Câu trên thuộc mẫu câu nào? </a:t>
              </a:r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Chọn 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ý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nhất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:</a:t>
              </a:r>
              <a:endPara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230097"/>
            <a:ext cx="457200" cy="4572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4998482" y="3710188"/>
            <a:ext cx="1199429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9566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78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8 0.03565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78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5 L -0.91237 0.0162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2" grpId="0" animBg="1"/>
      <p:bldP spid="22" grpId="1" animBg="1"/>
      <p:bldP spid="2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30609" y="2892369"/>
            <a:ext cx="2467542" cy="246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637" y="2844567"/>
            <a:ext cx="3828726" cy="201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21258" y="3517812"/>
            <a:ext cx="2057107" cy="150976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3134654" y="1955785"/>
            <a:ext cx="2630316" cy="6208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B. Ai làm gì?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127714" y="1942710"/>
            <a:ext cx="2764766" cy="65470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1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thế nào?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endParaRPr lang="en-US" sz="21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445648" y="1950908"/>
            <a:ext cx="2369742" cy="6208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là gì?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82886" y="616048"/>
            <a:ext cx="8714508" cy="1045296"/>
            <a:chOff x="3436491" y="233293"/>
            <a:chExt cx="4806636" cy="139372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233293"/>
              <a:ext cx="4806636" cy="13937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94441" y="268437"/>
              <a:ext cx="4490736" cy="117981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>
                  <a:latin typeface="UTM Avo" panose="02040603050506020204" pitchFamily="18" charset="0"/>
                  <a:cs typeface="Times New Roman" pitchFamily="18" charset="0"/>
                </a:rPr>
                <a:t>Bạn nhỏ lau từng chiếc bát.</a:t>
              </a:r>
              <a:endParaRPr lang="en-US" sz="2400" b="1">
                <a:latin typeface="+mj-lt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2400">
                  <a:latin typeface="UTM Avo" panose="02040603050506020204" pitchFamily="18" charset="0"/>
                  <a:cs typeface="Times New Roman" pitchFamily="18" charset="0"/>
                </a:rPr>
                <a:t>Câu trên thuộc mẫu câu nào? </a:t>
              </a:r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Chọn ý đúng nhất:</a:t>
              </a:r>
              <a:endParaRPr lang="en-US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230097"/>
            <a:ext cx="457200" cy="4572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5478365" y="3954146"/>
            <a:ext cx="1266397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5539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7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14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8 L -0.19514 -0.16883 C -0.22326 -0.21451 -0.26545 -0.23827 -0.3099 -0.23827 C -0.36024 -0.23827 -0.40069 -0.21451 -0.42882 -0.16883 L -0.56372 0.0358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1" y="-1370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78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72 0.0358 L -0.91233 0.0160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1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>
            <a:extLst>
              <a:ext uri="{FF2B5EF4-FFF2-40B4-BE49-F238E27FC236}">
                <a16:creationId xmlns:a16="http://schemas.microsoft.com/office/drawing/2014/main" id="{9160F304-D3FE-44CE-A91E-4B34DBB104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83568" y="267494"/>
            <a:ext cx="5254625" cy="4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2743200" lvl="8" indent="0" algn="ctr" defTabSz="457143">
              <a:buNone/>
              <a:defRPr/>
            </a:pPr>
            <a:r>
              <a:rPr lang="en-US" altLang="zh-CN" sz="27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  <a:endParaRPr lang="en-US" altLang="zh-CN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CE4AE-86B6-4F6D-B109-C3A70019C5C1}"/>
              </a:ext>
            </a:extLst>
          </p:cNvPr>
          <p:cNvSpPr txBox="1"/>
          <p:nvPr/>
        </p:nvSpPr>
        <p:spPr>
          <a:xfrm>
            <a:off x="971600" y="710690"/>
            <a:ext cx="842966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(cha,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con)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trống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  <a:endParaRPr lang="vi-VN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022B4-ED16-4F23-80F7-C21301E61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1835696" y="1143373"/>
            <a:ext cx="5838115" cy="36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446229" y="2823440"/>
            <a:ext cx="2320060" cy="2320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2640" y="2823440"/>
            <a:ext cx="3471428" cy="201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98615" y="3867328"/>
            <a:ext cx="1629795" cy="1078853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257270" y="2188130"/>
            <a:ext cx="2688160" cy="56823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3202278" y="2143848"/>
            <a:ext cx="2688160" cy="58405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B. Ai làm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250242" y="2110739"/>
            <a:ext cx="2688160" cy="5714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thế nào?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403876" y="655987"/>
            <a:ext cx="8740124" cy="1265301"/>
            <a:chOff x="3956672" y="48411"/>
            <a:chExt cx="3840703" cy="114335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956672" y="48411"/>
              <a:ext cx="3804672" cy="114335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840703" cy="79958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>
                  <a:latin typeface="UTM Avo" panose="02040603050506020204" pitchFamily="18" charset="0"/>
                  <a:cs typeface="Times New Roman" pitchFamily="18" charset="0"/>
                </a:rPr>
                <a:t>Má bạn nhỏ hồng ánh lửa.</a:t>
              </a:r>
              <a:endParaRPr lang="en-US" sz="2400" b="1">
                <a:latin typeface="+mj-lt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2400">
                  <a:latin typeface="UTM Avo" panose="02040603050506020204" pitchFamily="18" charset="0"/>
                  <a:cs typeface="Times New Roman" pitchFamily="18" charset="0"/>
                </a:rPr>
                <a:t>Câu trên thuộc mẫu câu nào? </a:t>
              </a:r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Chọn ý đúng nhất:</a:t>
              </a:r>
              <a:endPara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230097"/>
            <a:ext cx="457200" cy="4572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5169916" y="3913404"/>
            <a:ext cx="1274292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928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7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78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961" y="1298075"/>
            <a:ext cx="7387423" cy="415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49226" y="1285786"/>
            <a:ext cx="2973758" cy="2999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" y="-380578"/>
            <a:ext cx="7387423" cy="4151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67898" y="2042723"/>
            <a:ext cx="2467542" cy="2467542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401668" y="483518"/>
            <a:ext cx="4220146" cy="1629115"/>
          </a:xfrm>
          <a:prstGeom prst="cloudCallout">
            <a:avLst>
              <a:gd name="adj1" fmla="val -40816"/>
              <a:gd name="adj2" fmla="val 7346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rất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nhiều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2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C">
            <a:extLst>
              <a:ext uri="{FF2B5EF4-FFF2-40B4-BE49-F238E27FC236}">
                <a16:creationId xmlns:a16="http://schemas.microsoft.com/office/drawing/2014/main" id="{44A47BF2-CA4B-4E70-A5FE-C38B67FD474B}"/>
              </a:ext>
            </a:extLst>
          </p:cNvPr>
          <p:cNvGrpSpPr/>
          <p:nvPr/>
        </p:nvGrpSpPr>
        <p:grpSpPr>
          <a:xfrm>
            <a:off x="1329776" y="3312040"/>
            <a:ext cx="5665526" cy="1022838"/>
            <a:chOff x="866077" y="483519"/>
            <a:chExt cx="5665526" cy="1022838"/>
          </a:xfrm>
        </p:grpSpPr>
        <p:pic>
          <p:nvPicPr>
            <p:cNvPr id="31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45ED485B-B7B8-439B-A031-0B93706A6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3E13BD-A0D2-4188-BCAC-58007F80E6BC}"/>
                </a:ext>
              </a:extLst>
            </p:cNvPr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33" name="textbox1">
              <a:extLst>
                <a:ext uri="{FF2B5EF4-FFF2-40B4-BE49-F238E27FC236}">
                  <a16:creationId xmlns:a16="http://schemas.microsoft.com/office/drawing/2014/main" id="{26769DE2-D410-4EC8-B6E4-9AC10F590844}"/>
                </a:ext>
              </a:extLst>
            </p:cNvPr>
            <p:cNvSpPr/>
            <p:nvPr/>
          </p:nvSpPr>
          <p:spPr>
            <a:xfrm>
              <a:off x="2079659" y="832017"/>
              <a:ext cx="44519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b="1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lửa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4" name="A">
            <a:extLst>
              <a:ext uri="{FF2B5EF4-FFF2-40B4-BE49-F238E27FC236}">
                <a16:creationId xmlns:a16="http://schemas.microsoft.com/office/drawing/2014/main" id="{3EFA96BD-412A-40DF-940F-C938BBEC2973}"/>
              </a:ext>
            </a:extLst>
          </p:cNvPr>
          <p:cNvGrpSpPr/>
          <p:nvPr/>
        </p:nvGrpSpPr>
        <p:grpSpPr>
          <a:xfrm>
            <a:off x="1688776" y="1451656"/>
            <a:ext cx="4968552" cy="1022838"/>
            <a:chOff x="866077" y="483519"/>
            <a:chExt cx="4426003" cy="1022838"/>
          </a:xfrm>
        </p:grpSpPr>
        <p:pic>
          <p:nvPicPr>
            <p:cNvPr id="35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1E0EE2EE-D18C-4971-B78C-DBBA0A978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F3C00E-CD3E-4EE2-999E-B84C895CB82E}"/>
                </a:ext>
              </a:extLst>
            </p:cNvPr>
            <p:cNvSpPr txBox="1"/>
            <p:nvPr/>
          </p:nvSpPr>
          <p:spPr>
            <a:xfrm>
              <a:off x="998477" y="526736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37" name="textbox1">
              <a:extLst>
                <a:ext uri="{FF2B5EF4-FFF2-40B4-BE49-F238E27FC236}">
                  <a16:creationId xmlns:a16="http://schemas.microsoft.com/office/drawing/2014/main" id="{BD39EB16-9D7F-46EF-9534-1B3AAF519F54}"/>
                </a:ext>
              </a:extLst>
            </p:cNvPr>
            <p:cNvSpPr/>
            <p:nvPr/>
          </p:nvSpPr>
          <p:spPr>
            <a:xfrm>
              <a:off x="2079660" y="832017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nữa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rồi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8" name="B">
            <a:extLst>
              <a:ext uri="{FF2B5EF4-FFF2-40B4-BE49-F238E27FC236}">
                <a16:creationId xmlns:a16="http://schemas.microsoft.com/office/drawing/2014/main" id="{E7D4A85E-BF32-4AAA-8F24-26148FB45311}"/>
              </a:ext>
            </a:extLst>
          </p:cNvPr>
          <p:cNvGrpSpPr/>
          <p:nvPr/>
        </p:nvGrpSpPr>
        <p:grpSpPr>
          <a:xfrm>
            <a:off x="2123728" y="2345747"/>
            <a:ext cx="5019678" cy="1022838"/>
            <a:chOff x="1807451" y="461768"/>
            <a:chExt cx="4318082" cy="1022838"/>
          </a:xfrm>
        </p:grpSpPr>
        <p:pic>
          <p:nvPicPr>
            <p:cNvPr id="3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D9E3AA2-EC4D-4F45-A36B-8690763DF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218" y="461768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649585B-F74B-4E89-89CF-EE609747BD11}"/>
                </a:ext>
              </a:extLst>
            </p:cNvPr>
            <p:cNvSpPr txBox="1"/>
            <p:nvPr/>
          </p:nvSpPr>
          <p:spPr>
            <a:xfrm>
              <a:off x="5225064" y="483519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41" name="textbox1">
              <a:extLst>
                <a:ext uri="{FF2B5EF4-FFF2-40B4-BE49-F238E27FC236}">
                  <a16:creationId xmlns:a16="http://schemas.microsoft.com/office/drawing/2014/main" id="{E0386452-7B53-446F-AC63-34A63975795C}"/>
                </a:ext>
              </a:extLst>
            </p:cNvPr>
            <p:cNvSpPr/>
            <p:nvPr/>
          </p:nvSpPr>
          <p:spPr>
            <a:xfrm>
              <a:off x="1807451" y="854774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rồi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b="1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690F06F-1A39-42D7-97C5-345B7F5679E2}"/>
              </a:ext>
            </a:extLst>
          </p:cNvPr>
          <p:cNvSpPr/>
          <p:nvPr/>
        </p:nvSpPr>
        <p:spPr>
          <a:xfrm>
            <a:off x="741204" y="425347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2. Những tiếng nào trong khổ thơ cuối bắt vần với nhau? Chọn ý đúng:</a:t>
            </a: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4ADBB5-F9F0-4B95-8E74-F45F54EF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6 L -0.93593 -4.93827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3457E-7 L 0.88316 1.23457E-7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19672" y="1851818"/>
            <a:ext cx="6858000" cy="1439863"/>
          </a:xfrm>
        </p:spPr>
        <p:txBody>
          <a:bodyPr>
            <a:normAutofit fontScale="90000"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Hoc10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234CF-D9C2-4D19-BEC2-3E5C7ADBC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1"/>
          <a:stretch/>
        </p:blipFill>
        <p:spPr>
          <a:xfrm>
            <a:off x="0" y="342094"/>
            <a:ext cx="9144000" cy="4801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73BA2-C0C2-4FFB-82E5-E64AAA71F18B}"/>
              </a:ext>
            </a:extLst>
          </p:cNvPr>
          <p:cNvSpPr/>
          <p:nvPr/>
        </p:nvSpPr>
        <p:spPr>
          <a:xfrm>
            <a:off x="855872" y="742950"/>
            <a:ext cx="754713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/>
            <a:r>
              <a:rPr lang="vi-VN" sz="66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khỉ thông minh</a:t>
            </a:r>
            <a:endParaRPr lang="en-US" sz="660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7" name="Picture 2" descr="Pin on Mainan">
            <a:extLst>
              <a:ext uri="{FF2B5EF4-FFF2-40B4-BE49-F238E27FC236}">
                <a16:creationId xmlns:a16="http://schemas.microsoft.com/office/drawing/2014/main" id="{45D658DC-6C22-472B-8E48-BB7283A93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571750"/>
            <a:ext cx="2286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schoolers GIFs - Get the best GIF on GIPHY">
            <a:extLst>
              <a:ext uri="{FF2B5EF4-FFF2-40B4-BE49-F238E27FC236}">
                <a16:creationId xmlns:a16="http://schemas.microsoft.com/office/drawing/2014/main" id="{8E48B77C-9BE7-4D26-B0AD-9440C143DA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1543051"/>
            <a:ext cx="2568773" cy="25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3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45A2AA-A3C3-442B-967A-DF297234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348"/>
            <a:ext cx="9144000" cy="4819152"/>
          </a:xfrm>
          <a:prstGeom prst="rect">
            <a:avLst/>
          </a:prstGeom>
        </p:spPr>
      </p:pic>
      <p:pic>
        <p:nvPicPr>
          <p:cNvPr id="8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A2EB0D5-FABB-4B6E-9A9A-1721EF6F8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830" y="2009135"/>
            <a:ext cx="342945" cy="34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893D2-E349-4AAF-8A1B-4171741F5F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355986" y="2006315"/>
            <a:ext cx="1694230" cy="1443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559E7B-7516-445E-BD05-ECFEB38347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562542" y="2065450"/>
            <a:ext cx="1299886" cy="1443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EFA58F-84FC-4479-80F0-6077409F9E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658204" y="1204174"/>
            <a:ext cx="1169906" cy="99445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2C2E494-DB51-4A2B-9806-D60D8CFB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91" y="312019"/>
            <a:ext cx="3960440" cy="194057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79515941-7688-460F-BB67-0B3BD9249DEE}"/>
              </a:ext>
            </a:extLst>
          </p:cNvPr>
          <p:cNvSpPr/>
          <p:nvPr/>
        </p:nvSpPr>
        <p:spPr>
          <a:xfrm>
            <a:off x="2057630" y="2330719"/>
            <a:ext cx="6906858" cy="167135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280988" marR="0" lvl="0" indent="-280988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Công   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núi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Nghĩa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ngoài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dao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3A7388-12F8-4BAE-84B8-ACE10F6A1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29" y="821754"/>
            <a:ext cx="698604" cy="460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583C007-03FC-439B-AC90-2DC4734DDC2E}"/>
              </a:ext>
            </a:extLst>
          </p:cNvPr>
          <p:cNvSpPr/>
          <p:nvPr/>
        </p:nvSpPr>
        <p:spPr>
          <a:xfrm>
            <a:off x="4818192" y="2548247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8BD864-0D8F-4019-835C-EF98972464D6}"/>
              </a:ext>
            </a:extLst>
          </p:cNvPr>
          <p:cNvSpPr/>
          <p:nvPr/>
        </p:nvSpPr>
        <p:spPr>
          <a:xfrm>
            <a:off x="4365534" y="2497434"/>
            <a:ext cx="1337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cha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4 -0.08303 L -0.88854 0.45494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37" y="2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22" grpId="1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652"/>
            <a:ext cx="9144000" cy="4833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1F21A-212B-44FF-B207-7D59651DAC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141787" y="2345103"/>
            <a:ext cx="1299886" cy="1443904"/>
          </a:xfrm>
          <a:prstGeom prst="rect">
            <a:avLst/>
          </a:prstGeom>
        </p:spPr>
      </p:pic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5C4B5CE-51CF-4455-8822-5A4AED17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6045" y="2658928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3EF5B-B3BC-42E8-BE7D-5AFA6D8EFB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141787" y="2079258"/>
            <a:ext cx="1474470" cy="1709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A17149-A6FB-42BE-A8A5-7D8EFD72B4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856720" y="1337568"/>
            <a:ext cx="1169906" cy="994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71250-1DEC-45E8-935B-37E3F38C16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17" t="48580" r="22101" b="17898"/>
          <a:stretch/>
        </p:blipFill>
        <p:spPr>
          <a:xfrm>
            <a:off x="3635896" y="350652"/>
            <a:ext cx="2946052" cy="2274021"/>
          </a:xfrm>
          <a:prstGeom prst="rect">
            <a:avLst/>
          </a:prstGeom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13F754B-6380-4783-8CCC-815CFE5A3B82}"/>
              </a:ext>
            </a:extLst>
          </p:cNvPr>
          <p:cNvSpPr/>
          <p:nvPr/>
        </p:nvSpPr>
        <p:spPr>
          <a:xfrm>
            <a:off x="1727935" y="2635962"/>
            <a:ext cx="6864437" cy="170974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(2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)  Có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phô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con,         nói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nghe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dao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471DF4-BEB8-4E32-8992-2DD3229692B9}"/>
              </a:ext>
            </a:extLst>
          </p:cNvPr>
          <p:cNvSpPr/>
          <p:nvPr/>
        </p:nvSpPr>
        <p:spPr>
          <a:xfrm>
            <a:off x="4027032" y="3430398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074CA8-E9DB-47F1-97BE-AB949700F48B}"/>
              </a:ext>
            </a:extLst>
          </p:cNvPr>
          <p:cNvSpPr/>
          <p:nvPr/>
        </p:nvSpPr>
        <p:spPr>
          <a:xfrm>
            <a:off x="3741595" y="3376765"/>
            <a:ext cx="975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con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D23998-BEB1-40A5-BE02-13B0DB2DF9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52" y="1177212"/>
            <a:ext cx="931351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46914E-6 L -0.93542 0.46049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71" y="2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4" grpId="0" animBg="1"/>
      <p:bldP spid="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20536-7DAA-4883-8218-85CA54B9C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597" y="2343151"/>
            <a:ext cx="1299886" cy="1443904"/>
          </a:xfrm>
          <a:prstGeom prst="rect">
            <a:avLst/>
          </a:prstGeom>
        </p:spPr>
      </p:pic>
      <p:pic>
        <p:nvPicPr>
          <p:cNvPr id="16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A26D514-56A3-4985-9ECA-A06F0950D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6045" y="1543050"/>
            <a:ext cx="457200" cy="45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9C7B9C-1544-493A-9A88-7ACD00D5E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11000" y="2251758"/>
            <a:ext cx="1474470" cy="1709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BFFF75-A043-4261-9A1A-4232BDC8CB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714375" y="1257300"/>
            <a:ext cx="1169906" cy="99445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A76C236-73F4-4861-A051-DE5D3126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339801"/>
            <a:ext cx="2804152" cy="2061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0C3B1C7D-1729-4029-A8D0-9C0708E9E709}"/>
              </a:ext>
            </a:extLst>
          </p:cNvPr>
          <p:cNvSpPr/>
          <p:nvPr/>
        </p:nvSpPr>
        <p:spPr>
          <a:xfrm>
            <a:off x="1539025" y="2571750"/>
            <a:ext cx="7473352" cy="17097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6" tIns="45698" rIns="91396" bIns="45698"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(3</a:t>
            </a: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) Ơn 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cha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nặng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  <a:cs typeface="Times New Roman" pitchFamily="18" charset="0"/>
              </a:rPr>
              <a:t>lắm</a:t>
            </a: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         ơi</a:t>
            </a:r>
            <a:endParaRPr lang="en-US" sz="2400" dirty="0">
              <a:latin typeface="UTM Avo" panose="02040603050506020204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>
                <a:latin typeface="UTM Avo" panose="02040603050506020204" pitchFamily="18" charset="0"/>
                <a:cs typeface="Times New Roman" pitchFamily="18" charset="0"/>
              </a:rPr>
              <a:t>      Nghĩa       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cưu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UTM Avo" panose="02040603050506020204" pitchFamily="18" charset="0"/>
                <a:cs typeface="Times New Roman" pitchFamily="18" charset="0"/>
              </a:rPr>
              <a:t>)</a:t>
            </a:r>
            <a:endParaRPr lang="vi-VN" sz="2400" dirty="0">
              <a:latin typeface="+mj-lt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F3F85B-3D3C-4232-AC0C-236C5673EF45}"/>
              </a:ext>
            </a:extLst>
          </p:cNvPr>
          <p:cNvSpPr/>
          <p:nvPr/>
        </p:nvSpPr>
        <p:spPr>
          <a:xfrm>
            <a:off x="3265734" y="3349948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E21717-EB07-468C-BD29-C449BD4AF1C3}"/>
              </a:ext>
            </a:extLst>
          </p:cNvPr>
          <p:cNvSpPr/>
          <p:nvPr/>
        </p:nvSpPr>
        <p:spPr>
          <a:xfrm>
            <a:off x="6444208" y="2726609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D238D6-5211-4F27-BF1A-2C173BC361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49" y="413070"/>
            <a:ext cx="931351" cy="6209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23C85D-534B-465D-BCD1-405BDEA136AD}"/>
              </a:ext>
            </a:extLst>
          </p:cNvPr>
          <p:cNvSpPr/>
          <p:nvPr/>
        </p:nvSpPr>
        <p:spPr>
          <a:xfrm>
            <a:off x="6172249" y="2684483"/>
            <a:ext cx="975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con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346EA-DD61-4C3E-962B-5B3D727E9826}"/>
              </a:ext>
            </a:extLst>
          </p:cNvPr>
          <p:cNvSpPr/>
          <p:nvPr/>
        </p:nvSpPr>
        <p:spPr>
          <a:xfrm>
            <a:off x="2915816" y="3291830"/>
            <a:ext cx="975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mẹ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877E-6 L -0.96129 0.57716 " pathEditMode="relative" rAng="0" ptsTypes="AA">
                                      <p:cBhvr>
                                        <p:cTn id="4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73" y="2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4B4044-C96C-4F71-939A-17C7A9CF3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347614"/>
            <a:ext cx="5688632" cy="343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1707878" y="555526"/>
            <a:ext cx="5976664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185" y="459754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18516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có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Này thức chan, thức gắp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Cơm chín đầy một nồi.</a:t>
            </a: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038" y="2623921"/>
            <a:ext cx="2853703" cy="24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5031777" y="802907"/>
            <a:ext cx="3744416" cy="255450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Bát đã lau từng chén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Đũa lại so từng đôi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Thêm trái ớt đỏ tươi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Để góc mâm phần bố.</a:t>
            </a: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3CCD8-BDC5-4332-842F-02ECB878F551}"/>
              </a:ext>
            </a:extLst>
          </p:cNvPr>
          <p:cNvSpPr/>
          <p:nvPr/>
        </p:nvSpPr>
        <p:spPr>
          <a:xfrm>
            <a:off x="5046467" y="2211710"/>
            <a:ext cx="3744416" cy="323160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đủ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Lại thừa vết nhọ nồi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Trên má hồng ánh </a:t>
            </a:r>
            <a:r>
              <a:rPr lang="vi-VN" sz="2400">
                <a:solidFill>
                  <a:prstClr val="black"/>
                </a:solidFill>
                <a:latin typeface="+mj-lt"/>
                <a:cs typeface="Times New Roman" pitchFamily="18" charset="0"/>
              </a:rPr>
              <a:t>lửa.</a:t>
            </a:r>
            <a:endParaRPr lang="en-US" sz="240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56" y="435641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44" y="1128282"/>
            <a:ext cx="4256809" cy="218516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683996" y="2737046"/>
            <a:ext cx="3108644" cy="240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9394C-39C9-41C8-BDD8-FE69E523D9FC}"/>
              </a:ext>
            </a:extLst>
          </p:cNvPr>
          <p:cNvCxnSpPr>
            <a:cxnSpLocks/>
          </p:cNvCxnSpPr>
          <p:nvPr/>
        </p:nvCxnSpPr>
        <p:spPr>
          <a:xfrm>
            <a:off x="4678653" y="330594"/>
            <a:ext cx="0" cy="481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5342332" y="489940"/>
            <a:ext cx="3074760" cy="4688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A9A01-A273-443B-BC0E-3B83DB457FE4}"/>
              </a:ext>
            </a:extLst>
          </p:cNvPr>
          <p:cNvSpPr/>
          <p:nvPr/>
        </p:nvSpPr>
        <p:spPr>
          <a:xfrm>
            <a:off x="5076056" y="1157903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thức chan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3AFB51-9971-43F1-AFCF-CFAE33DF6FB5}"/>
              </a:ext>
            </a:extLst>
          </p:cNvPr>
          <p:cNvSpPr/>
          <p:nvPr/>
        </p:nvSpPr>
        <p:spPr>
          <a:xfrm>
            <a:off x="5083732" y="1587820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thức gắp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14CB06-5606-43F6-A7F3-7C81B6FB4CB9}"/>
              </a:ext>
            </a:extLst>
          </p:cNvPr>
          <p:cNvSpPr/>
          <p:nvPr/>
        </p:nvSpPr>
        <p:spPr>
          <a:xfrm>
            <a:off x="414168" y="772234"/>
            <a:ext cx="3744416" cy="255450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Bát đã lau từng chén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Đũa lại so từng đôi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Thêm trái ớt đỏ tươi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Để góc mâm phần bố.</a:t>
            </a: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A2C142-756C-492A-B48A-9A1D6A04C53A}"/>
              </a:ext>
            </a:extLst>
          </p:cNvPr>
          <p:cNvSpPr/>
          <p:nvPr/>
        </p:nvSpPr>
        <p:spPr>
          <a:xfrm>
            <a:off x="5076056" y="2041227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góc mâm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95BB7D-9FE5-43F5-8341-110F8FA08BC1}"/>
              </a:ext>
            </a:extLst>
          </p:cNvPr>
          <p:cNvSpPr/>
          <p:nvPr/>
        </p:nvSpPr>
        <p:spPr>
          <a:xfrm>
            <a:off x="447823" y="2029026"/>
            <a:ext cx="3744416" cy="323160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đủ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Lại thừa vết nhọ nồi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Trên má hồng ánh </a:t>
            </a:r>
            <a:r>
              <a:rPr lang="vi-VN" sz="2400">
                <a:solidFill>
                  <a:prstClr val="black"/>
                </a:solidFill>
                <a:latin typeface="+mj-lt"/>
                <a:cs typeface="Times New Roman" pitchFamily="18" charset="0"/>
              </a:rPr>
              <a:t>lửa.</a:t>
            </a:r>
            <a:endParaRPr lang="en-US" sz="240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EF027B-9BDA-48CC-9477-20328FB82DCF}"/>
              </a:ext>
            </a:extLst>
          </p:cNvPr>
          <p:cNvSpPr/>
          <p:nvPr/>
        </p:nvSpPr>
        <p:spPr>
          <a:xfrm>
            <a:off x="5068380" y="2447654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nhọ nồi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8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0" animBg="1"/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</TotalTime>
  <Words>1159</Words>
  <Application>Microsoft Office PowerPoint</Application>
  <PresentationFormat>On-screen Show (16:9)</PresentationFormat>
  <Paragraphs>150</Paragraphs>
  <Slides>23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Sitka Heading</vt:lpstr>
      <vt:lpstr>Times New Roman</vt:lpstr>
      <vt:lpstr>UTM Avo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Hoc10 chúc các em học tốt!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Admin</cp:lastModifiedBy>
  <cp:revision>287</cp:revision>
  <dcterms:created xsi:type="dcterms:W3CDTF">2015-09-25T00:55:29Z</dcterms:created>
  <dcterms:modified xsi:type="dcterms:W3CDTF">2021-12-02T04:01:55Z</dcterms:modified>
</cp:coreProperties>
</file>