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61" r:id="rId4"/>
    <p:sldId id="257" r:id="rId5"/>
    <p:sldId id="280" r:id="rId6"/>
    <p:sldId id="258" r:id="rId7"/>
    <p:sldId id="277" r:id="rId8"/>
    <p:sldId id="282" r:id="rId9"/>
    <p:sldId id="263" r:id="rId10"/>
    <p:sldId id="281" r:id="rId11"/>
    <p:sldId id="283" r:id="rId12"/>
    <p:sldId id="259" r:id="rId13"/>
    <p:sldId id="289" r:id="rId14"/>
    <p:sldId id="288" r:id="rId15"/>
    <p:sldId id="291" r:id="rId16"/>
    <p:sldId id="290" r:id="rId17"/>
    <p:sldId id="278" r:id="rId18"/>
    <p:sldId id="262" r:id="rId19"/>
    <p:sldId id="284" r:id="rId20"/>
    <p:sldId id="285" r:id="rId21"/>
    <p:sldId id="286" r:id="rId22"/>
    <p:sldId id="279" r:id="rId23"/>
    <p:sldId id="266" r:id="rId24"/>
    <p:sldId id="287" r:id="rId25"/>
    <p:sldId id="276" r:id="rId26"/>
  </p:sldIdLst>
  <p:sldSz cx="18288000" cy="10287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sp>
        <p:nvSpPr>
          <p:cNvPr id="3" name="TextBox 3"/>
          <p:cNvSpPr txBox="1"/>
          <p:nvPr/>
        </p:nvSpPr>
        <p:spPr>
          <a:xfrm>
            <a:off x="2667000" y="2966401"/>
            <a:ext cx="13716000" cy="2633926"/>
          </a:xfrm>
          <a:prstGeom prst="rect">
            <a:avLst/>
          </a:prstGeom>
        </p:spPr>
        <p:txBody>
          <a:bodyPr wrap="square" lIns="0" tIns="0" rIns="0" bIns="0" rtlCol="0" anchor="t">
            <a:spAutoFit/>
          </a:bodyPr>
          <a:lstStyle/>
          <a:p>
            <a:pPr marL="0" lvl="0" indent="0" algn="ctr">
              <a:lnSpc>
                <a:spcPts val="10800"/>
              </a:lnSpc>
              <a:spcBef>
                <a:spcPct val="0"/>
              </a:spcBef>
            </a:pPr>
            <a:r>
              <a:rPr lang="en-US" sz="7200" b="1" dirty="0">
                <a:solidFill>
                  <a:srgbClr val="163042"/>
                </a:solidFill>
                <a:latin typeface="Arial" panose="020B0604020202020204" pitchFamily="34" charset="0"/>
                <a:cs typeface="Arial" panose="020B0604020202020204" pitchFamily="34" charset="0"/>
              </a:rPr>
              <a:t>CHÀO MỪNG EM ĐẾN VỚI BÀI HỌC NGÀY HÔM NAY!</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8900970"/>
            <a:ext cx="18742690" cy="27720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8845" y="5736390"/>
            <a:ext cx="7521543" cy="604673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8845" y="0"/>
            <a:ext cx="2946138" cy="554567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055260">
            <a:off x="1287924" y="2768420"/>
            <a:ext cx="926865" cy="93386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055260">
            <a:off x="12873205" y="-192288"/>
            <a:ext cx="926865" cy="93386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055260">
            <a:off x="16954797" y="8992643"/>
            <a:ext cx="609006" cy="6136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3" name="Group 3"/>
          <p:cNvGrpSpPr/>
          <p:nvPr/>
        </p:nvGrpSpPr>
        <p:grpSpPr>
          <a:xfrm>
            <a:off x="4164333" y="571500"/>
            <a:ext cx="9959333" cy="1500295"/>
            <a:chOff x="0" y="-6452"/>
            <a:chExt cx="13279110" cy="2000392"/>
          </a:xfrm>
        </p:grpSpPr>
        <p:grpSp>
          <p:nvGrpSpPr>
            <p:cNvPr id="4" name="Group 4"/>
            <p:cNvGrpSpPr/>
            <p:nvPr/>
          </p:nvGrpSpPr>
          <p:grpSpPr>
            <a:xfrm>
              <a:off x="0" y="-6452"/>
              <a:ext cx="13279110" cy="2000392"/>
              <a:chOff x="0" y="-4262"/>
              <a:chExt cx="8771722" cy="1321390"/>
            </a:xfrm>
          </p:grpSpPr>
          <p:sp>
            <p:nvSpPr>
              <p:cNvPr id="5" name="Freeform 5"/>
              <p:cNvSpPr/>
              <p:nvPr/>
            </p:nvSpPr>
            <p:spPr>
              <a:xfrm>
                <a:off x="0" y="-4262"/>
                <a:ext cx="8771722"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solidFill>
                <a:srgbClr val="163042"/>
              </a:solidFill>
            </p:spPr>
          </p:sp>
        </p:grpSp>
        <p:sp>
          <p:nvSpPr>
            <p:cNvPr id="6" name="TextBox 6"/>
            <p:cNvSpPr txBox="1"/>
            <p:nvPr/>
          </p:nvSpPr>
          <p:spPr>
            <a:xfrm>
              <a:off x="1565744" y="583374"/>
              <a:ext cx="10147619" cy="820737"/>
            </a:xfrm>
            <a:prstGeom prst="rect">
              <a:avLst/>
            </a:prstGeom>
          </p:spPr>
          <p:txBody>
            <a:bodyPr wrap="square" lIns="0" tIns="0" rIns="0" bIns="0" rtlCol="0" anchor="t">
              <a:spAutoFit/>
            </a:bodyPr>
            <a:lstStyle/>
            <a:p>
              <a:pPr marL="0" lvl="0" indent="0" algn="ctr">
                <a:lnSpc>
                  <a:spcPts val="4799"/>
                </a:lnSpc>
                <a:spcBef>
                  <a:spcPct val="0"/>
                </a:spcBef>
              </a:pPr>
              <a:r>
                <a:rPr lang="en-US" sz="4800" b="1" dirty="0">
                  <a:solidFill>
                    <a:srgbClr val="FFFFFF"/>
                  </a:solidFill>
                  <a:latin typeface="Arial" panose="020B0604020202020204" pitchFamily="34" charset="0"/>
                  <a:cs typeface="Arial" panose="020B0604020202020204" pitchFamily="34" charset="0"/>
                </a:rPr>
                <a:t>CON RỒNG CHÁU TIÊN</a:t>
              </a:r>
            </a:p>
          </p:txBody>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091470"/>
            <a:ext cx="18742690" cy="2772061"/>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56553">
            <a:off x="1247952" y="8887234"/>
            <a:ext cx="736567" cy="742133"/>
          </a:xfrm>
          <a:prstGeom prst="rect">
            <a:avLst/>
          </a:prstGeom>
        </p:spPr>
      </p:pic>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55260">
            <a:off x="17824567" y="4576332"/>
            <a:ext cx="926865" cy="933869"/>
          </a:xfrm>
          <a:prstGeom prst="rect">
            <a:avLst/>
          </a:prstGeom>
        </p:spPr>
      </p:pic>
      <p:sp>
        <p:nvSpPr>
          <p:cNvPr id="27" name="TextBox 26"/>
          <p:cNvSpPr txBox="1"/>
          <p:nvPr/>
        </p:nvSpPr>
        <p:spPr>
          <a:xfrm>
            <a:off x="1981198" y="2416623"/>
            <a:ext cx="14782802" cy="6232475"/>
          </a:xfrm>
          <a:prstGeom prst="rect">
            <a:avLst/>
          </a:prstGeom>
          <a:noFill/>
        </p:spPr>
        <p:txBody>
          <a:bodyPr wrap="square" rtlCol="0">
            <a:spAutoFit/>
          </a:bodyPr>
          <a:lstStyle/>
          <a:p>
            <a:pPr marL="742950" indent="-742950" algn="just">
              <a:lnSpc>
                <a:spcPct val="150000"/>
              </a:lnSpc>
              <a:buAutoNum type="arabicPeriod" startAt="3"/>
            </a:pP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hôm, </a:t>
            </a:r>
            <a:r>
              <a:rPr lang="en-US" sz="3800" dirty="0" err="1">
                <a:latin typeface="Arial" panose="020B0604020202020204" pitchFamily="34" charset="0"/>
                <a:cs typeface="Arial" panose="020B0604020202020204" pitchFamily="34" charset="0"/>
              </a:rPr>
              <a:t>Lạc</a:t>
            </a:r>
            <a:r>
              <a:rPr lang="en-US" sz="3800" dirty="0">
                <a:latin typeface="Arial" panose="020B0604020202020204" pitchFamily="34" charset="0"/>
                <a:cs typeface="Arial" panose="020B0604020202020204" pitchFamily="34" charset="0"/>
              </a:rPr>
              <a:t> Long </a:t>
            </a:r>
            <a:r>
              <a:rPr lang="en-US" sz="3800" dirty="0" err="1">
                <a:latin typeface="Arial" panose="020B0604020202020204" pitchFamily="34" charset="0"/>
                <a:cs typeface="Arial" panose="020B0604020202020204" pitchFamily="34" charset="0"/>
              </a:rPr>
              <a:t>Quân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bàn</a:t>
            </a:r>
            <a:r>
              <a:rPr lang="en-US" sz="3800" dirty="0">
                <a:latin typeface="Arial" panose="020B0604020202020204" pitchFamily="34" charset="0"/>
                <a:cs typeface="Arial" panose="020B0604020202020204" pitchFamily="34" charset="0"/>
              </a:rPr>
              <a:t> với </a:t>
            </a:r>
            <a:r>
              <a:rPr lang="en-US" sz="3800" dirty="0" err="1">
                <a:latin typeface="Arial" panose="020B0604020202020204" pitchFamily="34" charset="0"/>
                <a:cs typeface="Arial" panose="020B0604020202020204" pitchFamily="34" charset="0"/>
              </a:rPr>
              <a:t>Âu</a:t>
            </a:r>
            <a:r>
              <a:rPr lang="en-US" sz="3800" dirty="0">
                <a:latin typeface="Arial" panose="020B0604020202020204" pitchFamily="34" charset="0"/>
                <a:cs typeface="Arial" panose="020B0604020202020204" pitchFamily="34" charset="0"/>
              </a:rPr>
              <a:t> Cơ: “Ta sẽ </a:t>
            </a:r>
            <a:r>
              <a:rPr lang="en-US" sz="3800" dirty="0" err="1">
                <a:latin typeface="Arial" panose="020B0604020202020204" pitchFamily="34" charset="0"/>
                <a:cs typeface="Arial" panose="020B0604020202020204" pitchFamily="34" charset="0"/>
              </a:rPr>
              <a:t>đưa</a:t>
            </a:r>
            <a:r>
              <a:rPr lang="en-US" sz="3800" dirty="0">
                <a:latin typeface="Arial" panose="020B0604020202020204" pitchFamily="34" charset="0"/>
                <a:cs typeface="Arial" panose="020B0604020202020204" pitchFamily="34" charset="0"/>
              </a:rPr>
              <a:t> năm </a:t>
            </a:r>
            <a:r>
              <a:rPr lang="en-US" sz="3800" dirty="0" err="1">
                <a:latin typeface="Arial" panose="020B0604020202020204" pitchFamily="34" charset="0"/>
                <a:cs typeface="Arial" panose="020B0604020202020204" pitchFamily="34" charset="0"/>
              </a:rPr>
              <a:t>mươi</a:t>
            </a:r>
            <a:r>
              <a:rPr lang="en-US" sz="3800" dirty="0">
                <a:latin typeface="Arial" panose="020B0604020202020204" pitchFamily="34" charset="0"/>
                <a:cs typeface="Arial" panose="020B0604020202020204" pitchFamily="34" charset="0"/>
              </a:rPr>
              <a:t> người con </a:t>
            </a:r>
            <a:r>
              <a:rPr lang="en-US" sz="3800" dirty="0" err="1">
                <a:latin typeface="Arial" panose="020B0604020202020204" pitchFamily="34" charset="0"/>
                <a:cs typeface="Arial" panose="020B0604020202020204" pitchFamily="34" charset="0"/>
              </a:rPr>
              <a:t>xuống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biển</a:t>
            </a:r>
            <a:r>
              <a:rPr lang="en-US" sz="3800" dirty="0">
                <a:latin typeface="Arial" panose="020B0604020202020204" pitchFamily="34" charset="0"/>
                <a:cs typeface="Arial" panose="020B0604020202020204" pitchFamily="34" charset="0"/>
              </a:rPr>
              <a:t>, năng </a:t>
            </a:r>
            <a:r>
              <a:rPr lang="en-US" sz="3800" dirty="0" err="1">
                <a:latin typeface="Arial" panose="020B0604020202020204" pitchFamily="34" charset="0"/>
                <a:cs typeface="Arial" panose="020B0604020202020204" pitchFamily="34" charset="0"/>
              </a:rPr>
              <a:t>đưa</a:t>
            </a:r>
            <a:r>
              <a:rPr lang="en-US" sz="3800" dirty="0">
                <a:latin typeface="Arial" panose="020B0604020202020204" pitchFamily="34" charset="0"/>
                <a:cs typeface="Arial" panose="020B0604020202020204" pitchFamily="34" charset="0"/>
              </a:rPr>
              <a:t> năm </a:t>
            </a:r>
            <a:r>
              <a:rPr lang="en-US" sz="3800" dirty="0" err="1">
                <a:latin typeface="Arial" panose="020B0604020202020204" pitchFamily="34" charset="0"/>
                <a:cs typeface="Arial" panose="020B0604020202020204" pitchFamily="34" charset="0"/>
              </a:rPr>
              <a:t>mươi</a:t>
            </a:r>
            <a:r>
              <a:rPr lang="en-US" sz="3800" dirty="0">
                <a:latin typeface="Arial" panose="020B0604020202020204" pitchFamily="34" charset="0"/>
                <a:cs typeface="Arial" panose="020B0604020202020204" pitchFamily="34" charset="0"/>
              </a:rPr>
              <a:t> người con lên </a:t>
            </a:r>
            <a:r>
              <a:rPr lang="en-US" sz="3800" dirty="0" err="1">
                <a:latin typeface="Arial" panose="020B0604020202020204" pitchFamily="34" charset="0"/>
                <a:cs typeface="Arial" panose="020B0604020202020204" pitchFamily="34" charset="0"/>
              </a:rPr>
              <a:t>núi</a:t>
            </a:r>
            <a:r>
              <a:rPr lang="en-US" sz="3800" dirty="0">
                <a:latin typeface="Arial" panose="020B0604020202020204" pitchFamily="34" charset="0"/>
                <a:cs typeface="Arial" panose="020B0604020202020204" pitchFamily="34" charset="0"/>
              </a:rPr>
              <a:t>, chia </a:t>
            </a:r>
            <a:r>
              <a:rPr lang="en-US" sz="3800" dirty="0" err="1">
                <a:latin typeface="Arial" panose="020B0604020202020204" pitchFamily="34" charset="0"/>
                <a:cs typeface="Arial" panose="020B0604020202020204" pitchFamily="34" charset="0"/>
              </a:rPr>
              <a:t>nhau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giữ</a:t>
            </a:r>
            <a:r>
              <a:rPr lang="en-US" sz="3800" dirty="0">
                <a:latin typeface="Arial" panose="020B0604020202020204" pitchFamily="34" charset="0"/>
                <a:cs typeface="Arial" panose="020B0604020202020204" pitchFamily="34" charset="0"/>
              </a:rPr>
              <a:t> các </a:t>
            </a:r>
            <a:r>
              <a:rPr lang="en-US" sz="3800" dirty="0" err="1">
                <a:latin typeface="Arial" panose="020B0604020202020204" pitchFamily="34" charset="0"/>
                <a:cs typeface="Arial" panose="020B0604020202020204" pitchFamily="34" charset="0"/>
              </a:rPr>
              <a:t>phương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Kẻ</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miền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biển</a:t>
            </a:r>
            <a:r>
              <a:rPr lang="en-US" sz="3800" dirty="0">
                <a:latin typeface="Arial" panose="020B0604020202020204" pitchFamily="34" charset="0"/>
                <a:cs typeface="Arial" panose="020B0604020202020204" pitchFamily="34" charset="0"/>
              </a:rPr>
              <a:t>, người </a:t>
            </a:r>
            <a:r>
              <a:rPr lang="en-US" sz="3800" dirty="0" err="1">
                <a:latin typeface="Arial" panose="020B0604020202020204" pitchFamily="34" charset="0"/>
                <a:cs typeface="Arial" panose="020B0604020202020204" pitchFamily="34" charset="0"/>
              </a:rPr>
              <a:t>miền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núi</a:t>
            </a:r>
            <a:r>
              <a:rPr lang="en-US" sz="3800" dirty="0">
                <a:latin typeface="Arial" panose="020B0604020202020204" pitchFamily="34" charset="0"/>
                <a:cs typeface="Arial" panose="020B0604020202020204" pitchFamily="34" charset="0"/>
              </a:rPr>
              <a:t>, khi có việc thì </a:t>
            </a:r>
            <a:r>
              <a:rPr lang="en-US" sz="3800" dirty="0" err="1">
                <a:latin typeface="Arial" panose="020B0604020202020204" pitchFamily="34" charset="0"/>
                <a:cs typeface="Arial" panose="020B0604020202020204" pitchFamily="34" charset="0"/>
              </a:rPr>
              <a:t>giúp</a:t>
            </a:r>
            <a:r>
              <a:rPr lang="en-US" sz="3800" dirty="0">
                <a:latin typeface="Arial" panose="020B0604020202020204" pitchFamily="34" charset="0"/>
                <a:cs typeface="Arial" panose="020B0604020202020204" pitchFamily="34" charset="0"/>
              </a:rPr>
              <a:t> đỡ </a:t>
            </a:r>
            <a:r>
              <a:rPr lang="en-US" sz="3800" dirty="0" err="1">
                <a:latin typeface="Arial" panose="020B0604020202020204" pitchFamily="34" charset="0"/>
                <a:cs typeface="Arial" panose="020B0604020202020204" pitchFamily="34" charset="0"/>
              </a:rPr>
              <a:t>lẫn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nhau</a:t>
            </a:r>
            <a:r>
              <a:rPr lang="en-US" sz="3800" dirty="0">
                <a:latin typeface="Arial" panose="020B0604020202020204" pitchFamily="34" charset="0"/>
                <a:cs typeface="Arial" panose="020B0604020202020204" pitchFamily="34" charset="0"/>
              </a:rPr>
              <a:t>”.</a:t>
            </a:r>
          </a:p>
          <a:p>
            <a:pPr marL="742950" indent="-742950" algn="just">
              <a:lnSpc>
                <a:spcPct val="150000"/>
              </a:lnSpc>
              <a:buAutoNum type="arabicPeriod" startAt="3"/>
            </a:pPr>
            <a:r>
              <a:rPr lang="en-US" sz="3800" dirty="0" err="1">
                <a:latin typeface="Arial" panose="020B0604020202020204" pitchFamily="34" charset="0"/>
                <a:cs typeface="Arial" panose="020B0604020202020204" pitchFamily="34" charset="0"/>
              </a:rPr>
              <a:t>Âu</a:t>
            </a:r>
            <a:r>
              <a:rPr lang="en-US" sz="3800" dirty="0">
                <a:latin typeface="Arial" panose="020B0604020202020204" pitchFamily="34" charset="0"/>
                <a:cs typeface="Arial" panose="020B0604020202020204" pitchFamily="34" charset="0"/>
              </a:rPr>
              <a:t> Cơ </a:t>
            </a:r>
            <a:r>
              <a:rPr lang="en-US" sz="3800" dirty="0" err="1">
                <a:latin typeface="Arial" panose="020B0604020202020204" pitchFamily="34" charset="0"/>
                <a:cs typeface="Arial" panose="020B0604020202020204" pitchFamily="34" charset="0"/>
              </a:rPr>
              <a:t>cùng</a:t>
            </a:r>
            <a:r>
              <a:rPr lang="en-US" sz="3800" dirty="0">
                <a:latin typeface="Arial" panose="020B0604020202020204" pitchFamily="34" charset="0"/>
                <a:cs typeface="Arial" panose="020B0604020202020204" pitchFamily="34" charset="0"/>
              </a:rPr>
              <a:t> năm </a:t>
            </a:r>
            <a:r>
              <a:rPr lang="en-US" sz="3800" dirty="0" err="1">
                <a:latin typeface="Arial" panose="020B0604020202020204" pitchFamily="34" charset="0"/>
                <a:cs typeface="Arial" panose="020B0604020202020204" pitchFamily="34" charset="0"/>
              </a:rPr>
              <a:t>mươi</a:t>
            </a:r>
            <a:r>
              <a:rPr lang="en-US" sz="3800" dirty="0">
                <a:latin typeface="Arial" panose="020B0604020202020204" pitchFamily="34" charset="0"/>
                <a:cs typeface="Arial" panose="020B0604020202020204" pitchFamily="34" charset="0"/>
              </a:rPr>
              <a:t> người con sinh </a:t>
            </a:r>
            <a:r>
              <a:rPr lang="en-US" sz="3800" dirty="0" err="1">
                <a:latin typeface="Arial" panose="020B0604020202020204" pitchFamily="34" charset="0"/>
                <a:cs typeface="Arial" panose="020B0604020202020204" pitchFamily="34" charset="0"/>
              </a:rPr>
              <a:t>sống</a:t>
            </a:r>
            <a:r>
              <a:rPr lang="en-US" sz="3800" dirty="0">
                <a:latin typeface="Arial" panose="020B0604020202020204" pitchFamily="34" charset="0"/>
                <a:cs typeface="Arial" panose="020B0604020202020204" pitchFamily="34" charset="0"/>
              </a:rPr>
              <a:t> trên </a:t>
            </a:r>
            <a:r>
              <a:rPr lang="en-US" sz="3800" dirty="0" err="1">
                <a:latin typeface="Arial" panose="020B0604020202020204" pitchFamily="34" charset="0"/>
                <a:cs typeface="Arial" panose="020B0604020202020204" pitchFamily="34" charset="0"/>
              </a:rPr>
              <a:t>đất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liền</a:t>
            </a:r>
            <a:r>
              <a:rPr lang="en-US" sz="3800" dirty="0">
                <a:latin typeface="Arial" panose="020B0604020202020204" pitchFamily="34" charset="0"/>
                <a:cs typeface="Arial" panose="020B0604020202020204" pitchFamily="34" charset="0"/>
              </a:rPr>
              <a:t>. Người con </a:t>
            </a:r>
            <a:r>
              <a:rPr lang="en-US" sz="3800" dirty="0" err="1">
                <a:latin typeface="Arial" panose="020B0604020202020204" pitchFamily="34" charset="0"/>
                <a:cs typeface="Arial" panose="020B0604020202020204" pitchFamily="34" charset="0"/>
              </a:rPr>
              <a:t>trưởng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tôn</a:t>
            </a:r>
            <a:r>
              <a:rPr lang="en-US" sz="3800" dirty="0">
                <a:latin typeface="Arial" panose="020B0604020202020204" pitchFamily="34" charset="0"/>
                <a:cs typeface="Arial" panose="020B0604020202020204" pitchFamily="34" charset="0"/>
              </a:rPr>
              <a:t> làm </a:t>
            </a:r>
            <a:r>
              <a:rPr lang="en-US" sz="3800" dirty="0" err="1">
                <a:latin typeface="Arial" panose="020B0604020202020204" pitchFamily="34" charset="0"/>
                <a:cs typeface="Arial" panose="020B0604020202020204" pitchFamily="34" charset="0"/>
              </a:rPr>
              <a:t>vua</a:t>
            </a:r>
            <a:r>
              <a:rPr lang="en-US" sz="3800" dirty="0">
                <a:latin typeface="Arial" panose="020B0604020202020204" pitchFamily="34" charset="0"/>
                <a:cs typeface="Arial" panose="020B0604020202020204" pitchFamily="34" charset="0"/>
              </a:rPr>
              <a:t>, lấy </a:t>
            </a:r>
            <a:r>
              <a:rPr lang="en-US" sz="3800" dirty="0" err="1">
                <a:latin typeface="Arial" panose="020B0604020202020204" pitchFamily="34" charset="0"/>
                <a:cs typeface="Arial" panose="020B0604020202020204" pitchFamily="34" charset="0"/>
              </a:rPr>
              <a:t>hiệu</a:t>
            </a:r>
            <a:r>
              <a:rPr lang="en-US" sz="3800" dirty="0">
                <a:latin typeface="Arial" panose="020B0604020202020204" pitchFamily="34" charset="0"/>
                <a:cs typeface="Arial" panose="020B0604020202020204" pitchFamily="34" charset="0"/>
              </a:rPr>
              <a:t> là </a:t>
            </a:r>
            <a:r>
              <a:rPr lang="en-US" sz="3800" dirty="0" err="1">
                <a:latin typeface="Arial" panose="020B0604020202020204" pitchFamily="34" charset="0"/>
                <a:cs typeface="Arial" panose="020B0604020202020204" pitchFamily="34" charset="0"/>
              </a:rPr>
              <a:t>Hùng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Vương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đóng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đô</a:t>
            </a:r>
            <a:r>
              <a:rPr lang="en-US" sz="3800" dirty="0">
                <a:latin typeface="Arial" panose="020B0604020202020204" pitchFamily="34" charset="0"/>
                <a:cs typeface="Arial" panose="020B0604020202020204" pitchFamily="34" charset="0"/>
              </a:rPr>
              <a:t> ở </a:t>
            </a:r>
            <a:r>
              <a:rPr lang="en-US" sz="3800" dirty="0" err="1">
                <a:latin typeface="Arial" panose="020B0604020202020204" pitchFamily="34" charset="0"/>
                <a:cs typeface="Arial" panose="020B0604020202020204" pitchFamily="34" charset="0"/>
              </a:rPr>
              <a:t>đất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Châu</a:t>
            </a:r>
            <a:r>
              <a:rPr lang="en-US" sz="3800" dirty="0">
                <a:latin typeface="Arial" panose="020B0604020202020204" pitchFamily="34" charset="0"/>
                <a:cs typeface="Arial" panose="020B0604020202020204" pitchFamily="34" charset="0"/>
              </a:rPr>
              <a:t>, con </a:t>
            </a:r>
            <a:r>
              <a:rPr lang="en-US" sz="3800" dirty="0" err="1">
                <a:latin typeface="Arial" panose="020B0604020202020204" pitchFamily="34" charset="0"/>
                <a:cs typeface="Arial" panose="020B0604020202020204" pitchFamily="34" charset="0"/>
              </a:rPr>
              <a:t>cháu</a:t>
            </a:r>
            <a:r>
              <a:rPr lang="en-US" sz="3800" dirty="0">
                <a:latin typeface="Arial" panose="020B0604020202020204" pitchFamily="34" charset="0"/>
                <a:cs typeface="Arial" panose="020B0604020202020204" pitchFamily="34" charset="0"/>
              </a:rPr>
              <a:t> càng ngày càng đông </a:t>
            </a:r>
            <a:r>
              <a:rPr lang="en-US" sz="3800" dirty="0" err="1">
                <a:latin typeface="Arial" panose="020B0604020202020204" pitchFamily="34" charset="0"/>
                <a:cs typeface="Arial" panose="020B0604020202020204" pitchFamily="34" charset="0"/>
              </a:rPr>
              <a:t>đúc</a:t>
            </a:r>
            <a:r>
              <a:rPr lang="en-US" sz="3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4572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3" name="Group 3"/>
          <p:cNvGrpSpPr/>
          <p:nvPr/>
        </p:nvGrpSpPr>
        <p:grpSpPr>
          <a:xfrm>
            <a:off x="4164333" y="571500"/>
            <a:ext cx="9959333" cy="1500295"/>
            <a:chOff x="0" y="-6452"/>
            <a:chExt cx="13279110" cy="2000392"/>
          </a:xfrm>
        </p:grpSpPr>
        <p:grpSp>
          <p:nvGrpSpPr>
            <p:cNvPr id="4" name="Group 4"/>
            <p:cNvGrpSpPr/>
            <p:nvPr/>
          </p:nvGrpSpPr>
          <p:grpSpPr>
            <a:xfrm>
              <a:off x="0" y="-6452"/>
              <a:ext cx="13279110" cy="2000392"/>
              <a:chOff x="0" y="-4262"/>
              <a:chExt cx="8771722" cy="1321390"/>
            </a:xfrm>
          </p:grpSpPr>
          <p:sp>
            <p:nvSpPr>
              <p:cNvPr id="5" name="Freeform 5"/>
              <p:cNvSpPr/>
              <p:nvPr/>
            </p:nvSpPr>
            <p:spPr>
              <a:xfrm>
                <a:off x="0" y="-4262"/>
                <a:ext cx="8771722"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solidFill>
                <a:srgbClr val="163042"/>
              </a:solidFill>
            </p:spPr>
          </p:sp>
        </p:grpSp>
        <p:sp>
          <p:nvSpPr>
            <p:cNvPr id="6" name="TextBox 6"/>
            <p:cNvSpPr txBox="1"/>
            <p:nvPr/>
          </p:nvSpPr>
          <p:spPr>
            <a:xfrm>
              <a:off x="1565744" y="583374"/>
              <a:ext cx="10147619" cy="820737"/>
            </a:xfrm>
            <a:prstGeom prst="rect">
              <a:avLst/>
            </a:prstGeom>
          </p:spPr>
          <p:txBody>
            <a:bodyPr wrap="square" lIns="0" tIns="0" rIns="0" bIns="0" rtlCol="0" anchor="t">
              <a:spAutoFit/>
            </a:bodyPr>
            <a:lstStyle/>
            <a:p>
              <a:pPr marL="0" lvl="0" indent="0" algn="ctr">
                <a:lnSpc>
                  <a:spcPts val="4799"/>
                </a:lnSpc>
                <a:spcBef>
                  <a:spcPct val="0"/>
                </a:spcBef>
              </a:pPr>
              <a:r>
                <a:rPr lang="en-US" sz="4800" b="1" dirty="0">
                  <a:solidFill>
                    <a:srgbClr val="FFFFFF"/>
                  </a:solidFill>
                  <a:latin typeface="Arial" panose="020B0604020202020204" pitchFamily="34" charset="0"/>
                  <a:cs typeface="Arial" panose="020B0604020202020204" pitchFamily="34" charset="0"/>
                </a:rPr>
                <a:t>CON RỒNG CHÁU TIÊN</a:t>
              </a:r>
            </a:p>
          </p:txBody>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091470"/>
            <a:ext cx="18742690" cy="2772061"/>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56553">
            <a:off x="1247952" y="8887234"/>
            <a:ext cx="736567" cy="742133"/>
          </a:xfrm>
          <a:prstGeom prst="rect">
            <a:avLst/>
          </a:prstGeom>
        </p:spPr>
      </p:pic>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55260">
            <a:off x="17824567" y="4576332"/>
            <a:ext cx="926865" cy="933869"/>
          </a:xfrm>
          <a:prstGeom prst="rect">
            <a:avLst/>
          </a:prstGeom>
        </p:spPr>
      </p:pic>
      <p:sp>
        <p:nvSpPr>
          <p:cNvPr id="27" name="TextBox 26"/>
          <p:cNvSpPr txBox="1"/>
          <p:nvPr/>
        </p:nvSpPr>
        <p:spPr>
          <a:xfrm>
            <a:off x="1562097" y="2426593"/>
            <a:ext cx="15163802" cy="3277820"/>
          </a:xfrm>
          <a:prstGeom prst="rect">
            <a:avLst/>
          </a:prstGeom>
          <a:noFill/>
        </p:spPr>
        <p:txBody>
          <a:bodyPr wrap="square" rtlCol="0">
            <a:spAutoFit/>
          </a:bodyPr>
          <a:lstStyle/>
          <a:p>
            <a:pPr marL="742950" indent="-742950" algn="just">
              <a:lnSpc>
                <a:spcPct val="150000"/>
              </a:lnSpc>
              <a:buAutoNum type="arabicPeriod" startAt="5"/>
            </a:pPr>
            <a:r>
              <a:rPr lang="en-US" sz="3800" dirty="0">
                <a:latin typeface="Arial" panose="020B0604020202020204" pitchFamily="34" charset="0"/>
                <a:cs typeface="Arial" panose="020B0604020202020204" pitchFamily="34" charset="0"/>
              </a:rPr>
              <a:t>Cũng </a:t>
            </a:r>
            <a:r>
              <a:rPr lang="en-US" sz="3800" dirty="0" err="1">
                <a:latin typeface="Arial" panose="020B0604020202020204" pitchFamily="34" charset="0"/>
                <a:cs typeface="Arial" panose="020B0604020202020204" pitchFamily="34" charset="0"/>
              </a:rPr>
              <a:t>bởi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sự</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tích</a:t>
            </a:r>
            <a:r>
              <a:rPr lang="en-US" sz="3800" dirty="0">
                <a:latin typeface="Arial" panose="020B0604020202020204" pitchFamily="34" charset="0"/>
                <a:cs typeface="Arial" panose="020B0604020202020204" pitchFamily="34" charset="0"/>
              </a:rPr>
              <a:t> này mà người </a:t>
            </a:r>
            <a:r>
              <a:rPr lang="en-US" sz="3800" dirty="0" err="1">
                <a:latin typeface="Arial" panose="020B0604020202020204" pitchFamily="34" charset="0"/>
                <a:cs typeface="Arial" panose="020B0604020202020204" pitchFamily="34" charset="0"/>
              </a:rPr>
              <a:t>Việt</a:t>
            </a:r>
            <a:r>
              <a:rPr lang="en-US" sz="3800" dirty="0">
                <a:latin typeface="Arial" panose="020B0604020202020204" pitchFamily="34" charset="0"/>
                <a:cs typeface="Arial" panose="020B0604020202020204" pitchFamily="34" charset="0"/>
              </a:rPr>
              <a:t> Nam </a:t>
            </a:r>
            <a:r>
              <a:rPr lang="en-US" sz="3800" dirty="0" err="1">
                <a:latin typeface="Arial" panose="020B0604020202020204" pitchFamily="34" charset="0"/>
                <a:cs typeface="Arial" panose="020B0604020202020204" pitchFamily="34" charset="0"/>
              </a:rPr>
              <a:t>thường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gọi là “con </a:t>
            </a:r>
            <a:r>
              <a:rPr lang="en-US" sz="3800" dirty="0" err="1">
                <a:latin typeface="Arial" panose="020B0604020202020204" pitchFamily="34" charset="0"/>
                <a:cs typeface="Arial" panose="020B0604020202020204" pitchFamily="34" charset="0"/>
              </a:rPr>
              <a:t>Rồng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cháu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Tiên</a:t>
            </a:r>
            <a:r>
              <a:rPr lang="en-US" sz="3800" dirty="0">
                <a:latin typeface="Arial" panose="020B0604020202020204" pitchFamily="34" charset="0"/>
                <a:cs typeface="Arial" panose="020B0604020202020204" pitchFamily="34" charset="0"/>
              </a:rPr>
              <a:t>”. Người </a:t>
            </a:r>
            <a:r>
              <a:rPr lang="en-US" sz="3800" dirty="0" err="1">
                <a:latin typeface="Arial" panose="020B0604020202020204" pitchFamily="34" charset="0"/>
                <a:cs typeface="Arial" panose="020B0604020202020204" pitchFamily="34" charset="0"/>
              </a:rPr>
              <a:t>Việt</a:t>
            </a:r>
            <a:r>
              <a:rPr lang="en-US" sz="3800" dirty="0">
                <a:latin typeface="Arial" panose="020B0604020202020204" pitchFamily="34" charset="0"/>
                <a:cs typeface="Arial" panose="020B0604020202020204" pitchFamily="34" charset="0"/>
              </a:rPr>
              <a:t> Nam cũng gọi </a:t>
            </a:r>
            <a:r>
              <a:rPr lang="en-US" sz="3800" dirty="0" err="1">
                <a:latin typeface="Arial" panose="020B0604020202020204" pitchFamily="34" charset="0"/>
                <a:cs typeface="Arial" panose="020B0604020202020204" pitchFamily="34" charset="0"/>
              </a:rPr>
              <a:t>nhau</a:t>
            </a:r>
            <a:r>
              <a:rPr lang="en-US" sz="3800" dirty="0">
                <a:latin typeface="Arial" panose="020B0604020202020204" pitchFamily="34" charset="0"/>
                <a:cs typeface="Arial" panose="020B0604020202020204" pitchFamily="34" charset="0"/>
              </a:rPr>
              <a:t> là “</a:t>
            </a:r>
            <a:r>
              <a:rPr lang="en-US" sz="3800" dirty="0" err="1">
                <a:latin typeface="Arial" panose="020B0604020202020204" pitchFamily="34" charset="0"/>
                <a:cs typeface="Arial" panose="020B0604020202020204" pitchFamily="34" charset="0"/>
              </a:rPr>
              <a:t>đồng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bào</a:t>
            </a:r>
            <a:r>
              <a:rPr lang="en-US" sz="3800" dirty="0">
                <a:latin typeface="Arial" panose="020B0604020202020204" pitchFamily="34" charset="0"/>
                <a:cs typeface="Arial" panose="020B0604020202020204" pitchFamily="34" charset="0"/>
              </a:rPr>
              <a:t>”, có </a:t>
            </a:r>
            <a:r>
              <a:rPr lang="en-US" sz="3800" dirty="0" err="1">
                <a:latin typeface="Arial" panose="020B0604020202020204" pitchFamily="34" charset="0"/>
                <a:cs typeface="Arial" panose="020B0604020202020204" pitchFamily="34" charset="0"/>
              </a:rPr>
              <a:t>nghĩa</a:t>
            </a:r>
            <a:r>
              <a:rPr lang="en-US" sz="3800" dirty="0">
                <a:latin typeface="Arial" panose="020B0604020202020204" pitchFamily="34" charset="0"/>
                <a:cs typeface="Arial" panose="020B0604020202020204" pitchFamily="34" charset="0"/>
              </a:rPr>
              <a:t> là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người </a:t>
            </a:r>
            <a:r>
              <a:rPr lang="en-US" sz="3800" dirty="0" err="1">
                <a:latin typeface="Arial" panose="020B0604020202020204" pitchFamily="34" charset="0"/>
                <a:cs typeface="Arial" panose="020B0604020202020204" pitchFamily="34" charset="0"/>
              </a:rPr>
              <a:t>cùng</a:t>
            </a:r>
            <a:r>
              <a:rPr lang="en-US" sz="3800" dirty="0">
                <a:latin typeface="Arial" panose="020B0604020202020204" pitchFamily="34" charset="0"/>
                <a:cs typeface="Arial" panose="020B0604020202020204" pitchFamily="34" charset="0"/>
              </a:rPr>
              <a:t> sinh </a:t>
            </a:r>
            <a:r>
              <a:rPr lang="en-US" sz="3800" dirty="0" err="1">
                <a:latin typeface="Arial" panose="020B0604020202020204" pitchFamily="34" charset="0"/>
                <a:cs typeface="Arial" panose="020B0604020202020204" pitchFamily="34" charset="0"/>
              </a:rPr>
              <a:t>ra</a:t>
            </a:r>
            <a:r>
              <a:rPr lang="en-US" sz="3800" dirty="0">
                <a:latin typeface="Arial" panose="020B0604020202020204" pitchFamily="34" charset="0"/>
                <a:cs typeface="Arial" panose="020B0604020202020204" pitchFamily="34" charset="0"/>
              </a:rPr>
              <a:t> từ </a:t>
            </a:r>
            <a:r>
              <a:rPr lang="en-US" sz="3800" dirty="0" err="1">
                <a:latin typeface="Arial" panose="020B0604020202020204" pitchFamily="34" charset="0"/>
                <a:cs typeface="Arial" panose="020B0604020202020204" pitchFamily="34" charset="0"/>
              </a:rPr>
              <a:t>bọc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trứng</a:t>
            </a:r>
            <a:r>
              <a:rPr lang="en-US" sz="3800" dirty="0">
                <a:latin typeface="Arial" panose="020B0604020202020204" pitchFamily="34" charset="0"/>
                <a:cs typeface="Arial" panose="020B0604020202020204" pitchFamily="34" charset="0"/>
              </a:rPr>
              <a:t> của bà </a:t>
            </a:r>
            <a:r>
              <a:rPr lang="en-US" sz="3800" dirty="0" err="1">
                <a:latin typeface="Arial" panose="020B0604020202020204" pitchFamily="34" charset="0"/>
                <a:cs typeface="Arial" panose="020B0604020202020204" pitchFamily="34" charset="0"/>
              </a:rPr>
              <a:t>Âu</a:t>
            </a:r>
            <a:r>
              <a:rPr lang="en-US" sz="3800" dirty="0">
                <a:latin typeface="Arial" panose="020B0604020202020204" pitchFamily="34" charset="0"/>
                <a:cs typeface="Arial" panose="020B0604020202020204" pitchFamily="34" charset="0"/>
              </a:rPr>
              <a:t> Cơ.</a:t>
            </a:r>
          </a:p>
          <a:p>
            <a:pPr algn="r">
              <a:lnSpc>
                <a:spcPct val="150000"/>
              </a:lnSpc>
            </a:pPr>
            <a:r>
              <a:rPr lang="en-US" sz="2400" b="1" dirty="0" err="1">
                <a:latin typeface="Arial" panose="020B0604020202020204" pitchFamily="34" charset="0"/>
                <a:cs typeface="Arial" panose="020B0604020202020204" pitchFamily="34" charset="0"/>
              </a:rPr>
              <a:t>Truyện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dân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Việt</a:t>
            </a:r>
            <a:r>
              <a:rPr lang="en-US" sz="2400" b="1" dirty="0">
                <a:latin typeface="Arial" panose="020B0604020202020204" pitchFamily="34" charset="0"/>
                <a:cs typeface="Arial" panose="020B0604020202020204" pitchFamily="34" charset="0"/>
              </a:rPr>
              <a:t> Nam</a:t>
            </a:r>
          </a:p>
        </p:txBody>
      </p:sp>
    </p:spTree>
    <p:extLst>
      <p:ext uri="{BB962C8B-B14F-4D97-AF65-F5344CB8AC3E}">
        <p14:creationId xmlns:p14="http://schemas.microsoft.com/office/powerpoint/2010/main" val="208442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barn(inVertical)">
                                      <p:cBhvr>
                                        <p:cTn id="10"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3042"/>
        </a:solidFill>
        <a:effectLst/>
      </p:bgPr>
    </p:bg>
    <p:spTree>
      <p:nvGrpSpPr>
        <p:cNvPr id="1" name=""/>
        <p:cNvGrpSpPr/>
        <p:nvPr/>
      </p:nvGrpSpPr>
      <p:grpSpPr>
        <a:xfrm>
          <a:off x="0" y="0"/>
          <a:ext cx="0" cy="0"/>
          <a:chOff x="0" y="0"/>
          <a:chExt cx="0" cy="0"/>
        </a:xfrm>
      </p:grpSpPr>
      <p:grpSp>
        <p:nvGrpSpPr>
          <p:cNvPr id="2" name="Group 2"/>
          <p:cNvGrpSpPr/>
          <p:nvPr/>
        </p:nvGrpSpPr>
        <p:grpSpPr>
          <a:xfrm>
            <a:off x="2169431" y="4076700"/>
            <a:ext cx="14108910" cy="4876800"/>
            <a:chOff x="0" y="0"/>
            <a:chExt cx="8412333" cy="1990573"/>
          </a:xfrm>
        </p:grpSpPr>
        <p:grpSp>
          <p:nvGrpSpPr>
            <p:cNvPr id="3" name="Group 3"/>
            <p:cNvGrpSpPr/>
            <p:nvPr/>
          </p:nvGrpSpPr>
          <p:grpSpPr>
            <a:xfrm>
              <a:off x="0" y="0"/>
              <a:ext cx="8412333" cy="1990573"/>
              <a:chOff x="0" y="0"/>
              <a:chExt cx="5556897" cy="1314904"/>
            </a:xfrm>
          </p:grpSpPr>
          <p:sp>
            <p:nvSpPr>
              <p:cNvPr id="4" name="Freeform 4"/>
              <p:cNvSpPr/>
              <p:nvPr/>
            </p:nvSpPr>
            <p:spPr>
              <a:xfrm>
                <a:off x="0" y="-4262"/>
                <a:ext cx="5564643" cy="1321390"/>
              </a:xfrm>
              <a:custGeom>
                <a:avLst/>
                <a:gdLst/>
                <a:ahLst/>
                <a:cxnLst/>
                <a:rect l="l" t="t" r="r" b="b"/>
                <a:pathLst>
                  <a:path w="5564643" h="1321390">
                    <a:moveTo>
                      <a:pt x="4625743" y="1310202"/>
                    </a:moveTo>
                    <a:cubicBezTo>
                      <a:pt x="4625743" y="1310202"/>
                      <a:pt x="4205991" y="1321390"/>
                      <a:pt x="3743406" y="1318769"/>
                    </a:cubicBezTo>
                    <a:cubicBezTo>
                      <a:pt x="215622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3239945" y="7673"/>
                    </a:cubicBezTo>
                    <a:cubicBezTo>
                      <a:pt x="3987064" y="0"/>
                      <a:pt x="4450991" y="7673"/>
                      <a:pt x="4450991" y="7673"/>
                    </a:cubicBezTo>
                    <a:cubicBezTo>
                      <a:pt x="4819299" y="15152"/>
                      <a:pt x="5182612" y="84484"/>
                      <a:pt x="5380352" y="207066"/>
                    </a:cubicBezTo>
                    <a:cubicBezTo>
                      <a:pt x="5531369" y="300683"/>
                      <a:pt x="5564643" y="425358"/>
                      <a:pt x="5555503" y="627606"/>
                    </a:cubicBezTo>
                    <a:lnTo>
                      <a:pt x="5555503" y="627609"/>
                    </a:lnTo>
                    <a:cubicBezTo>
                      <a:pt x="5555503" y="1068264"/>
                      <a:pt x="5272506" y="1282362"/>
                      <a:pt x="4625743" y="1310202"/>
                    </a:cubicBezTo>
                    <a:close/>
                  </a:path>
                </a:pathLst>
              </a:custGeom>
              <a:solidFill>
                <a:srgbClr val="F2B248"/>
              </a:solidFill>
            </p:spPr>
          </p:sp>
        </p:grpSp>
        <p:sp>
          <p:nvSpPr>
            <p:cNvPr id="5" name="TextBox 5"/>
            <p:cNvSpPr txBox="1"/>
            <p:nvPr/>
          </p:nvSpPr>
          <p:spPr>
            <a:xfrm>
              <a:off x="372883" y="155514"/>
              <a:ext cx="7678293" cy="1582885"/>
            </a:xfrm>
            <a:prstGeom prst="rect">
              <a:avLst/>
            </a:prstGeom>
          </p:spPr>
          <p:txBody>
            <a:bodyPr wrap="square" lIns="0" tIns="0" rIns="0" bIns="0" rtlCol="0" anchor="t">
              <a:spAutoFit/>
            </a:bodyPr>
            <a:lstStyle/>
            <a:p>
              <a:pPr marL="742950" lvl="0" indent="-742950" algn="just">
                <a:lnSpc>
                  <a:spcPct val="200000"/>
                </a:lnSpc>
                <a:spcBef>
                  <a:spcPct val="0"/>
                </a:spcBef>
                <a:buFont typeface="Courier New" panose="02070309020205020404" pitchFamily="49" charset="0"/>
                <a:buChar char="o"/>
              </a:pPr>
              <a:r>
                <a:rPr lang="en-US" sz="4200" b="1" dirty="0" err="1">
                  <a:solidFill>
                    <a:srgbClr val="163042"/>
                  </a:solidFill>
                  <a:latin typeface="Arial" panose="020B0604020202020204" pitchFamily="34" charset="0"/>
                  <a:cs typeface="Arial" panose="020B0604020202020204" pitchFamily="34" charset="0"/>
                </a:rPr>
                <a:t>Nòi</a:t>
              </a:r>
              <a:r>
                <a:rPr lang="en-US" sz="4200" b="1" dirty="0">
                  <a:solidFill>
                    <a:srgbClr val="163042"/>
                  </a:solidFill>
                  <a:latin typeface="Arial" panose="020B0604020202020204" pitchFamily="34" charset="0"/>
                  <a:cs typeface="Arial" panose="020B0604020202020204" pitchFamily="34" charset="0"/>
                </a:rPr>
                <a:t> </a:t>
              </a:r>
              <a:r>
                <a:rPr lang="en-US" sz="4200" b="1" dirty="0" err="1">
                  <a:solidFill>
                    <a:srgbClr val="163042"/>
                  </a:solidFill>
                  <a:latin typeface="Arial" panose="020B0604020202020204" pitchFamily="34" charset="0"/>
                  <a:cs typeface="Arial" panose="020B0604020202020204" pitchFamily="34" charset="0"/>
                </a:rPr>
                <a:t>rồng</a:t>
              </a:r>
              <a:r>
                <a:rPr lang="en-US" sz="4200" b="1" dirty="0">
                  <a:solidFill>
                    <a:srgbClr val="163042"/>
                  </a:solidFill>
                  <a:latin typeface="Arial" panose="020B0604020202020204" pitchFamily="34" charset="0"/>
                  <a:cs typeface="Arial" panose="020B0604020202020204" pitchFamily="34" charset="0"/>
                </a:rPr>
                <a:t>: </a:t>
              </a:r>
              <a:r>
                <a:rPr lang="en-US" sz="4200" dirty="0">
                  <a:solidFill>
                    <a:srgbClr val="163042"/>
                  </a:solidFill>
                  <a:latin typeface="Arial" panose="020B0604020202020204" pitchFamily="34" charset="0"/>
                  <a:cs typeface="Arial" panose="020B0604020202020204" pitchFamily="34" charset="0"/>
                </a:rPr>
                <a:t>con </a:t>
              </a:r>
              <a:r>
                <a:rPr lang="en-US" sz="4200" dirty="0" err="1">
                  <a:solidFill>
                    <a:srgbClr val="163042"/>
                  </a:solidFill>
                  <a:latin typeface="Arial" panose="020B0604020202020204" pitchFamily="34" charset="0"/>
                  <a:cs typeface="Arial" panose="020B0604020202020204" pitchFamily="34" charset="0"/>
                </a:rPr>
                <a:t>cháu</a:t>
              </a:r>
              <a:r>
                <a:rPr lang="en-US" sz="4200" dirty="0">
                  <a:solidFill>
                    <a:srgbClr val="163042"/>
                  </a:solidFill>
                  <a:latin typeface="Arial" panose="020B0604020202020204" pitchFamily="34" charset="0"/>
                  <a:cs typeface="Arial" panose="020B0604020202020204" pitchFamily="34" charset="0"/>
                </a:rPr>
                <a:t> của </a:t>
              </a:r>
              <a:r>
                <a:rPr lang="en-US" sz="4200" dirty="0" err="1">
                  <a:solidFill>
                    <a:srgbClr val="163042"/>
                  </a:solidFill>
                  <a:latin typeface="Arial" panose="020B0604020202020204" pitchFamily="34" charset="0"/>
                  <a:cs typeface="Arial" panose="020B0604020202020204" pitchFamily="34" charset="0"/>
                </a:rPr>
                <a:t>rồng</a:t>
              </a:r>
              <a:endParaRPr lang="en-US" sz="4200" dirty="0">
                <a:solidFill>
                  <a:srgbClr val="163042"/>
                </a:solidFill>
                <a:latin typeface="Arial" panose="020B0604020202020204" pitchFamily="34" charset="0"/>
                <a:cs typeface="Arial" panose="020B0604020202020204" pitchFamily="34" charset="0"/>
              </a:endParaRPr>
            </a:p>
            <a:p>
              <a:pPr marL="742950" lvl="0" indent="-742950" algn="just">
                <a:lnSpc>
                  <a:spcPct val="200000"/>
                </a:lnSpc>
                <a:spcBef>
                  <a:spcPct val="0"/>
                </a:spcBef>
                <a:buFont typeface="Courier New" panose="02070309020205020404" pitchFamily="49" charset="0"/>
                <a:buChar char="o"/>
              </a:pPr>
              <a:r>
                <a:rPr lang="en-US" sz="4200" b="1" dirty="0" err="1">
                  <a:solidFill>
                    <a:srgbClr val="163042"/>
                  </a:solidFill>
                  <a:latin typeface="Arial" panose="020B0604020202020204" pitchFamily="34" charset="0"/>
                  <a:cs typeface="Arial" panose="020B0604020202020204" pitchFamily="34" charset="0"/>
                </a:rPr>
                <a:t>Đóng</a:t>
              </a:r>
              <a:r>
                <a:rPr lang="en-US" sz="4200" b="1" dirty="0">
                  <a:solidFill>
                    <a:srgbClr val="163042"/>
                  </a:solidFill>
                  <a:latin typeface="Arial" panose="020B0604020202020204" pitchFamily="34" charset="0"/>
                  <a:cs typeface="Arial" panose="020B0604020202020204" pitchFamily="34" charset="0"/>
                </a:rPr>
                <a:t> </a:t>
              </a:r>
              <a:r>
                <a:rPr lang="en-US" sz="4200" b="1" dirty="0" err="1">
                  <a:solidFill>
                    <a:srgbClr val="163042"/>
                  </a:solidFill>
                  <a:latin typeface="Arial" panose="020B0604020202020204" pitchFamily="34" charset="0"/>
                  <a:cs typeface="Arial" panose="020B0604020202020204" pitchFamily="34" charset="0"/>
                </a:rPr>
                <a:t>đô</a:t>
              </a:r>
              <a:r>
                <a:rPr lang="en-US" sz="4200" b="1"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lập</a:t>
              </a:r>
              <a:r>
                <a:rPr lang="en-US" sz="4200"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kinh</a:t>
              </a:r>
              <a:r>
                <a:rPr lang="en-US" sz="4200"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đô</a:t>
              </a:r>
              <a:endParaRPr lang="en-US" sz="4200" dirty="0">
                <a:solidFill>
                  <a:srgbClr val="163042"/>
                </a:solidFill>
                <a:latin typeface="Arial" panose="020B0604020202020204" pitchFamily="34" charset="0"/>
                <a:cs typeface="Arial" panose="020B0604020202020204" pitchFamily="34" charset="0"/>
              </a:endParaRPr>
            </a:p>
            <a:p>
              <a:pPr marL="742950" lvl="0" indent="-742950" algn="just">
                <a:lnSpc>
                  <a:spcPct val="200000"/>
                </a:lnSpc>
                <a:spcBef>
                  <a:spcPct val="0"/>
                </a:spcBef>
                <a:buFont typeface="Courier New" panose="02070309020205020404" pitchFamily="49" charset="0"/>
                <a:buChar char="o"/>
              </a:pPr>
              <a:r>
                <a:rPr lang="en-US" sz="4200" b="1" dirty="0" err="1">
                  <a:solidFill>
                    <a:srgbClr val="163042"/>
                  </a:solidFill>
                  <a:latin typeface="Arial" panose="020B0604020202020204" pitchFamily="34" charset="0"/>
                  <a:cs typeface="Arial" panose="020B0604020202020204" pitchFamily="34" charset="0"/>
                </a:rPr>
                <a:t>Phong</a:t>
              </a:r>
              <a:r>
                <a:rPr lang="en-US" sz="4200" b="1" dirty="0">
                  <a:solidFill>
                    <a:srgbClr val="163042"/>
                  </a:solidFill>
                  <a:latin typeface="Arial" panose="020B0604020202020204" pitchFamily="34" charset="0"/>
                  <a:cs typeface="Arial" panose="020B0604020202020204" pitchFamily="34" charset="0"/>
                </a:rPr>
                <a:t> </a:t>
              </a:r>
              <a:r>
                <a:rPr lang="en-US" sz="4200" b="1" dirty="0" err="1">
                  <a:solidFill>
                    <a:srgbClr val="163042"/>
                  </a:solidFill>
                  <a:latin typeface="Arial" panose="020B0604020202020204" pitchFamily="34" charset="0"/>
                  <a:cs typeface="Arial" panose="020B0604020202020204" pitchFamily="34" charset="0"/>
                </a:rPr>
                <a:t>Châu</a:t>
              </a:r>
              <a:r>
                <a:rPr lang="en-US" sz="4200" b="1"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vùng</a:t>
              </a:r>
              <a:r>
                <a:rPr lang="en-US" sz="4200"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đất</a:t>
              </a:r>
              <a:r>
                <a:rPr lang="en-US" sz="4200"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bây</a:t>
              </a:r>
              <a:r>
                <a:rPr lang="en-US" sz="4200"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giờ</a:t>
              </a:r>
              <a:r>
                <a:rPr lang="en-US" sz="4200"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thuộc</a:t>
              </a:r>
              <a:r>
                <a:rPr lang="en-US" sz="4200"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tỉnh</a:t>
              </a:r>
              <a:r>
                <a:rPr lang="en-US" sz="4200"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Phú</a:t>
              </a:r>
              <a:r>
                <a:rPr lang="en-US" sz="4200" dirty="0">
                  <a:solidFill>
                    <a:srgbClr val="163042"/>
                  </a:solidFill>
                  <a:latin typeface="Arial" panose="020B0604020202020204" pitchFamily="34" charset="0"/>
                  <a:cs typeface="Arial" panose="020B0604020202020204" pitchFamily="34" charset="0"/>
                </a:rPr>
                <a:t> </a:t>
              </a:r>
              <a:r>
                <a:rPr lang="en-US" sz="4200" dirty="0" err="1">
                  <a:solidFill>
                    <a:srgbClr val="163042"/>
                  </a:solidFill>
                  <a:latin typeface="Arial" panose="020B0604020202020204" pitchFamily="34" charset="0"/>
                  <a:cs typeface="Arial" panose="020B0604020202020204" pitchFamily="34" charset="0"/>
                </a:rPr>
                <a:t>Thọ</a:t>
              </a:r>
              <a:endParaRPr lang="en-US" sz="4200" dirty="0">
                <a:solidFill>
                  <a:srgbClr val="163042"/>
                </a:solidFill>
                <a:latin typeface="Arial" panose="020B0604020202020204" pitchFamily="34" charset="0"/>
                <a:cs typeface="Arial" panose="020B0604020202020204" pitchFamily="34" charset="0"/>
              </a:endParaRPr>
            </a:p>
          </p:txBody>
        </p:sp>
      </p:grpSp>
      <p:sp>
        <p:nvSpPr>
          <p:cNvPr id="10" name="TextBox 10"/>
          <p:cNvSpPr txBox="1"/>
          <p:nvPr/>
        </p:nvSpPr>
        <p:spPr>
          <a:xfrm>
            <a:off x="7334371" y="2690346"/>
            <a:ext cx="3798696" cy="738664"/>
          </a:xfrm>
          <a:prstGeom prst="rect">
            <a:avLst/>
          </a:prstGeom>
        </p:spPr>
        <p:txBody>
          <a:bodyPr wrap="square" lIns="0" tIns="0" rIns="0" bIns="0" rtlCol="0" anchor="t">
            <a:spAutoFit/>
          </a:bodyPr>
          <a:lstStyle/>
          <a:p>
            <a:pPr marL="0" lvl="0" indent="0" algn="ctr">
              <a:spcBef>
                <a:spcPct val="0"/>
              </a:spcBef>
            </a:pPr>
            <a:r>
              <a:rPr lang="en-US" sz="4800" b="1" dirty="0">
                <a:solidFill>
                  <a:srgbClr val="FFFFFF"/>
                </a:solidFill>
                <a:latin typeface="Arial" panose="020B0604020202020204" pitchFamily="34" charset="0"/>
                <a:cs typeface="Arial" panose="020B0604020202020204" pitchFamily="34" charset="0"/>
              </a:rPr>
              <a:t>CHÚ THÍCH</a:t>
            </a:r>
          </a:p>
        </p:txBody>
      </p:sp>
      <p:grpSp>
        <p:nvGrpSpPr>
          <p:cNvPr id="13" name="Group 13"/>
          <p:cNvGrpSpPr/>
          <p:nvPr/>
        </p:nvGrpSpPr>
        <p:grpSpPr>
          <a:xfrm>
            <a:off x="-157707" y="831913"/>
            <a:ext cx="18603413" cy="1639231"/>
            <a:chOff x="0" y="0"/>
            <a:chExt cx="24804551" cy="2185641"/>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521902" cy="2185641"/>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2282649" y="0"/>
              <a:ext cx="12521902" cy="218564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3" name="Group 3"/>
          <p:cNvGrpSpPr/>
          <p:nvPr/>
        </p:nvGrpSpPr>
        <p:grpSpPr>
          <a:xfrm>
            <a:off x="4164331" y="342901"/>
            <a:ext cx="9959333" cy="1500295"/>
            <a:chOff x="-3" y="-311251"/>
            <a:chExt cx="13279110" cy="2000392"/>
          </a:xfrm>
          <a:solidFill>
            <a:schemeClr val="bg1"/>
          </a:solidFill>
        </p:grpSpPr>
        <p:grpSp>
          <p:nvGrpSpPr>
            <p:cNvPr id="4" name="Group 4"/>
            <p:cNvGrpSpPr/>
            <p:nvPr/>
          </p:nvGrpSpPr>
          <p:grpSpPr>
            <a:xfrm>
              <a:off x="-3" y="-311251"/>
              <a:ext cx="13279110" cy="2000392"/>
              <a:chOff x="-2" y="-205602"/>
              <a:chExt cx="8771722" cy="1321390"/>
            </a:xfrm>
            <a:grpFill/>
          </p:grpSpPr>
          <p:sp>
            <p:nvSpPr>
              <p:cNvPr id="5" name="Freeform 5"/>
              <p:cNvSpPr/>
              <p:nvPr/>
            </p:nvSpPr>
            <p:spPr>
              <a:xfrm>
                <a:off x="-2" y="-205602"/>
                <a:ext cx="8771722"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grpFill/>
            </p:spPr>
          </p:sp>
        </p:grpSp>
        <p:sp>
          <p:nvSpPr>
            <p:cNvPr id="6" name="TextBox 6"/>
            <p:cNvSpPr txBox="1"/>
            <p:nvPr/>
          </p:nvSpPr>
          <p:spPr>
            <a:xfrm>
              <a:off x="1565741" y="278574"/>
              <a:ext cx="10147619" cy="820737"/>
            </a:xfrm>
            <a:prstGeom prst="rect">
              <a:avLst/>
            </a:prstGeom>
            <a:grpFill/>
          </p:spPr>
          <p:txBody>
            <a:bodyPr wrap="square" lIns="0" tIns="0" rIns="0" bIns="0" rtlCol="0" anchor="t">
              <a:spAutoFit/>
            </a:bodyPr>
            <a:lstStyle/>
            <a:p>
              <a:pPr marL="0" lvl="0" indent="0" algn="ctr">
                <a:lnSpc>
                  <a:spcPts val="4799"/>
                </a:lnSpc>
                <a:spcBef>
                  <a:spcPct val="0"/>
                </a:spcBef>
              </a:pPr>
              <a:r>
                <a:rPr lang="en-US" sz="4800" b="1" dirty="0">
                  <a:solidFill>
                    <a:srgbClr val="FF0000"/>
                  </a:solidFill>
                  <a:latin typeface="Arial" panose="020B0604020202020204" pitchFamily="34" charset="0"/>
                  <a:cs typeface="Arial" panose="020B0604020202020204" pitchFamily="34" charset="0"/>
                </a:rPr>
                <a:t>LUYỆN ĐỌC TỪNG ĐOẠN</a:t>
              </a:r>
            </a:p>
          </p:txBody>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091470"/>
            <a:ext cx="18742690" cy="2772061"/>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56553">
            <a:off x="1247952" y="8887234"/>
            <a:ext cx="736567" cy="742133"/>
          </a:xfrm>
          <a:prstGeom prst="rect">
            <a:avLst/>
          </a:prstGeom>
        </p:spPr>
      </p:pic>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55260">
            <a:off x="17824567" y="4576332"/>
            <a:ext cx="926865" cy="933869"/>
          </a:xfrm>
          <a:prstGeom prst="rect">
            <a:avLst/>
          </a:prstGeom>
        </p:spPr>
      </p:pic>
      <p:sp>
        <p:nvSpPr>
          <p:cNvPr id="10" name="TextBox 9"/>
          <p:cNvSpPr txBox="1"/>
          <p:nvPr/>
        </p:nvSpPr>
        <p:spPr>
          <a:xfrm>
            <a:off x="1409695" y="2197994"/>
            <a:ext cx="15468602" cy="6001643"/>
          </a:xfrm>
          <a:prstGeom prst="rect">
            <a:avLst/>
          </a:prstGeom>
          <a:noFill/>
        </p:spPr>
        <p:txBody>
          <a:bodyPr wrap="square" rtlCol="0">
            <a:spAutoFit/>
          </a:bodyPr>
          <a:lstStyle/>
          <a:p>
            <a:pPr algn="just">
              <a:lnSpc>
                <a:spcPct val="150000"/>
              </a:lnSpc>
            </a:pPr>
            <a:r>
              <a:rPr lang="en-US" sz="3200" dirty="0">
                <a:latin typeface="Arial" panose="020B0604020202020204" pitchFamily="34" charset="0"/>
                <a:cs typeface="Arial" panose="020B0604020202020204" pitchFamily="34" charset="0"/>
              </a:rPr>
              <a:t>Ngày </a:t>
            </a:r>
            <a:r>
              <a:rPr lang="en-US" sz="3200" dirty="0" err="1">
                <a:latin typeface="Arial" panose="020B0604020202020204" pitchFamily="34" charset="0"/>
                <a:cs typeface="Arial" panose="020B0604020202020204" pitchFamily="34" charset="0"/>
              </a:rPr>
              <a:t>xưa</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Việt</a:t>
            </a:r>
            <a:r>
              <a:rPr lang="en-US" sz="3200" dirty="0">
                <a:latin typeface="Arial" panose="020B0604020202020204" pitchFamily="34" charset="0"/>
                <a:cs typeface="Arial" panose="020B0604020202020204" pitchFamily="34" charset="0"/>
              </a:rPr>
              <a:t> có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tên</a:t>
            </a:r>
            <a:r>
              <a:rPr lang="en-US" sz="3200" dirty="0">
                <a:latin typeface="Arial" panose="020B0604020202020204" pitchFamily="34" charset="0"/>
                <a:cs typeface="Arial" panose="020B0604020202020204" pitchFamily="34" charset="0"/>
              </a:rPr>
              <a:t> là </a:t>
            </a:r>
            <a:r>
              <a:rPr lang="en-US" sz="3200" dirty="0" err="1">
                <a:latin typeface="Arial" panose="020B0604020202020204" pitchFamily="34" charset="0"/>
                <a:cs typeface="Arial" panose="020B0604020202020204" pitchFamily="34" charset="0"/>
              </a:rPr>
              <a:t>Lạc</a:t>
            </a:r>
            <a:r>
              <a:rPr lang="en-US" sz="3200" dirty="0">
                <a:latin typeface="Arial" panose="020B0604020202020204" pitchFamily="34" charset="0"/>
                <a:cs typeface="Arial" panose="020B0604020202020204" pitchFamily="34" charset="0"/>
              </a:rPr>
              <a:t> Long </a:t>
            </a:r>
            <a:r>
              <a:rPr lang="en-US" sz="3200" dirty="0" err="1">
                <a:latin typeface="Arial" panose="020B0604020202020204" pitchFamily="34" charset="0"/>
                <a:cs typeface="Arial" panose="020B0604020202020204" pitchFamily="34" charset="0"/>
              </a:rPr>
              <a:t>Quân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nòi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khỏe</a:t>
            </a:r>
            <a:r>
              <a:rPr lang="en-US" sz="3200" dirty="0">
                <a:latin typeface="Arial" panose="020B0604020202020204" pitchFamily="34" charset="0"/>
                <a:cs typeface="Arial" panose="020B0604020202020204" pitchFamily="34" charset="0"/>
              </a:rPr>
              <a:t> phi </a:t>
            </a: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đã </a:t>
            </a:r>
            <a:r>
              <a:rPr lang="en-US" sz="3200" dirty="0" err="1">
                <a:latin typeface="Arial" panose="020B0604020202020204" pitchFamily="34" charset="0"/>
                <a:cs typeface="Arial" panose="020B0604020202020204" pitchFamily="34" charset="0"/>
              </a:rPr>
              <a:t>giúp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diệt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trừ</a:t>
            </a:r>
            <a:r>
              <a:rPr lang="en-US" sz="3200" dirty="0">
                <a:latin typeface="Arial" panose="020B0604020202020204" pitchFamily="34" charset="0"/>
                <a:cs typeface="Arial" panose="020B0604020202020204" pitchFamily="34" charset="0"/>
              </a:rPr>
              <a:t> nhiều </a:t>
            </a:r>
            <a:r>
              <a:rPr lang="en-US" sz="3200" dirty="0" err="1">
                <a:latin typeface="Arial" panose="020B0604020202020204" pitchFamily="34" charset="0"/>
                <a:cs typeface="Arial" panose="020B0604020202020204" pitchFamily="34" charset="0"/>
              </a:rPr>
              <a:t>yêu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quái</a:t>
            </a:r>
            <a:r>
              <a:rPr lang="en-US" sz="3200" dirty="0">
                <a:latin typeface="Arial" panose="020B0604020202020204" pitchFamily="34" charset="0"/>
                <a:cs typeface="Arial" panose="020B0604020202020204" pitchFamily="34" charset="0"/>
              </a:rPr>
              <a:t>. Cũng </a:t>
            </a:r>
            <a:r>
              <a:rPr lang="en-US" sz="3200" dirty="0" err="1">
                <a:latin typeface="Arial" panose="020B0604020202020204" pitchFamily="34" charset="0"/>
                <a:cs typeface="Arial" panose="020B0604020202020204" pitchFamily="34" charset="0"/>
              </a:rPr>
              <a:t>thuở</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ấy</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vùng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núi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Bắc</a:t>
            </a:r>
            <a:r>
              <a:rPr lang="en-US" sz="3200" dirty="0">
                <a:latin typeface="Arial" panose="020B0604020202020204" pitchFamily="34" charset="0"/>
                <a:cs typeface="Arial" panose="020B0604020202020204" pitchFamily="34" charset="0"/>
              </a:rPr>
              <a:t> có năng </a:t>
            </a:r>
            <a:r>
              <a:rPr lang="en-US" sz="3200" dirty="0" err="1">
                <a:latin typeface="Arial" panose="020B0604020202020204" pitchFamily="34" charset="0"/>
                <a:cs typeface="Arial" panose="020B0604020202020204" pitchFamily="34" charset="0"/>
              </a:rPr>
              <a:t>Âu</a:t>
            </a:r>
            <a:r>
              <a:rPr lang="en-US" sz="3200" dirty="0">
                <a:latin typeface="Arial" panose="020B0604020202020204" pitchFamily="34" charset="0"/>
                <a:cs typeface="Arial" panose="020B0604020202020204" pitchFamily="34" charset="0"/>
              </a:rPr>
              <a:t> Cơ </a:t>
            </a:r>
            <a:r>
              <a:rPr lang="en-US" sz="3200" dirty="0" err="1">
                <a:latin typeface="Arial" panose="020B0604020202020204" pitchFamily="34" charset="0"/>
                <a:cs typeface="Arial" panose="020B0604020202020204" pitchFamily="34" charset="0"/>
              </a:rPr>
              <a:t>xinh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đẹp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tuyệt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trần</a:t>
            </a:r>
            <a:r>
              <a:rPr lang="en-US" sz="3200" dirty="0">
                <a:latin typeface="Arial" panose="020B0604020202020204" pitchFamily="34" charset="0"/>
                <a:cs typeface="Arial" panose="020B0604020202020204" pitchFamily="34" charset="0"/>
              </a:rPr>
              <a:t>. </a:t>
            </a:r>
          </a:p>
          <a:p>
            <a:pPr algn="just">
              <a:lnSpc>
                <a:spcPct val="150000"/>
              </a:lnSpc>
            </a:pPr>
            <a:r>
              <a:rPr lang="en-US" sz="3200" dirty="0" err="1">
                <a:latin typeface="Arial" panose="020B0604020202020204" pitchFamily="34" charset="0"/>
                <a:cs typeface="Arial" panose="020B0604020202020204" pitchFamily="34" charset="0"/>
              </a:rPr>
              <a:t>Âu</a:t>
            </a:r>
            <a:r>
              <a:rPr lang="en-US" sz="3200" dirty="0">
                <a:latin typeface="Arial" panose="020B0604020202020204" pitchFamily="34" charset="0"/>
                <a:cs typeface="Arial" panose="020B0604020202020204" pitchFamily="34" charset="0"/>
              </a:rPr>
              <a:t> Cơ </a:t>
            </a:r>
            <a:r>
              <a:rPr lang="en-US" sz="3200" dirty="0" err="1">
                <a:latin typeface="Arial" panose="020B0604020202020204" pitchFamily="34" charset="0"/>
                <a:cs typeface="Arial" panose="020B0604020202020204" pitchFamily="34" charset="0"/>
              </a:rPr>
              <a:t>gặp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Lạc</a:t>
            </a:r>
            <a:r>
              <a:rPr lang="en-US" sz="3200" dirty="0">
                <a:latin typeface="Arial" panose="020B0604020202020204" pitchFamily="34" charset="0"/>
                <a:cs typeface="Arial" panose="020B0604020202020204" pitchFamily="34" charset="0"/>
              </a:rPr>
              <a:t> Long </a:t>
            </a:r>
            <a:r>
              <a:rPr lang="en-US" sz="3200" dirty="0" err="1">
                <a:latin typeface="Arial" panose="020B0604020202020204" pitchFamily="34" charset="0"/>
                <a:cs typeface="Arial" panose="020B0604020202020204" pitchFamily="34" charset="0"/>
              </a:rPr>
              <a:t>Quân</a:t>
            </a:r>
            <a:r>
              <a:rPr lang="en-US" sz="3200" dirty="0">
                <a:latin typeface="Arial" panose="020B0604020202020204" pitchFamily="34" charset="0"/>
                <a:cs typeface="Arial" panose="020B0604020202020204" pitchFamily="34" charset="0"/>
              </a:rPr>
              <a:t> rồi nên </a:t>
            </a:r>
            <a:r>
              <a:rPr lang="en-US" sz="3200" dirty="0" err="1">
                <a:latin typeface="Arial" panose="020B0604020202020204" pitchFamily="34" charset="0"/>
                <a:cs typeface="Arial" panose="020B0604020202020204" pitchFamily="34" charset="0"/>
              </a:rPr>
              <a:t>vợ</a:t>
            </a:r>
            <a:r>
              <a:rPr lang="en-US" sz="3200" dirty="0">
                <a:latin typeface="Arial" panose="020B0604020202020204" pitchFamily="34" charset="0"/>
                <a:cs typeface="Arial" panose="020B0604020202020204" pitchFamily="34" charset="0"/>
              </a:rPr>
              <a:t> nên </a:t>
            </a:r>
            <a:r>
              <a:rPr lang="en-US" sz="3200" dirty="0" err="1">
                <a:latin typeface="Arial" panose="020B0604020202020204" pitchFamily="34" charset="0"/>
                <a:cs typeface="Arial" panose="020B0604020202020204" pitchFamily="34" charset="0"/>
              </a:rPr>
              <a:t>chồng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Nàng</a:t>
            </a:r>
            <a:r>
              <a:rPr lang="en-US" sz="3200" dirty="0">
                <a:latin typeface="Arial" panose="020B0604020202020204" pitchFamily="34" charset="0"/>
                <a:cs typeface="Arial" panose="020B0604020202020204" pitchFamily="34" charset="0"/>
              </a:rPr>
              <a:t> sinh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một cái </a:t>
            </a:r>
            <a:r>
              <a:rPr lang="en-US" sz="3200" dirty="0" err="1">
                <a:latin typeface="Arial" panose="020B0604020202020204" pitchFamily="34" charset="0"/>
                <a:cs typeface="Arial" panose="020B0604020202020204" pitchFamily="34" charset="0"/>
              </a:rPr>
              <a:t>bọc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nở</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một </a:t>
            </a:r>
            <a:r>
              <a:rPr lang="en-US" sz="3200" dirty="0" err="1">
                <a:latin typeface="Arial" panose="020B0604020202020204" pitchFamily="34" charset="0"/>
                <a:cs typeface="Arial" panose="020B0604020202020204" pitchFamily="34" charset="0"/>
              </a:rPr>
              <a:t>trăm</a:t>
            </a:r>
            <a:r>
              <a:rPr lang="en-US" sz="3200" dirty="0">
                <a:latin typeface="Arial" panose="020B0604020202020204" pitchFamily="34" charset="0"/>
                <a:cs typeface="Arial" panose="020B0604020202020204" pitchFamily="34" charset="0"/>
              </a:rPr>
              <a:t> người con </a:t>
            </a:r>
            <a:r>
              <a:rPr lang="en-US" sz="3200" dirty="0" err="1">
                <a:latin typeface="Arial" panose="020B0604020202020204" pitchFamily="34" charset="0"/>
                <a:cs typeface="Arial" panose="020B0604020202020204" pitchFamily="34" charset="0"/>
              </a:rPr>
              <a:t>lớn</a:t>
            </a:r>
            <a:r>
              <a:rPr lang="en-US" sz="3200" dirty="0">
                <a:latin typeface="Arial" panose="020B0604020202020204" pitchFamily="34" charset="0"/>
                <a:cs typeface="Arial" panose="020B0604020202020204" pitchFamily="34" charset="0"/>
              </a:rPr>
              <a:t> nhanh như </a:t>
            </a:r>
            <a:r>
              <a:rPr lang="en-US" sz="3200" dirty="0" err="1">
                <a:latin typeface="Arial" panose="020B0604020202020204" pitchFamily="34" charset="0"/>
                <a:cs typeface="Arial" panose="020B0604020202020204" pitchFamily="34" charset="0"/>
              </a:rPr>
              <a:t>thổi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khỏe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mạnh</a:t>
            </a:r>
            <a:r>
              <a:rPr lang="en-US" sz="3200" dirty="0">
                <a:latin typeface="Arial" panose="020B0604020202020204" pitchFamily="34" charset="0"/>
                <a:cs typeface="Arial" panose="020B0604020202020204" pitchFamily="34" charset="0"/>
              </a:rPr>
              <a:t> như </a:t>
            </a:r>
            <a:r>
              <a:rPr lang="en-US" sz="3200" dirty="0" err="1">
                <a:latin typeface="Arial" panose="020B0604020202020204" pitchFamily="34" charset="0"/>
                <a:cs typeface="Arial" panose="020B0604020202020204" pitchFamily="34" charset="0"/>
              </a:rPr>
              <a:t>thần</a:t>
            </a:r>
            <a:r>
              <a:rPr lang="en-US" sz="3200" dirty="0">
                <a:latin typeface="Arial" panose="020B0604020202020204" pitchFamily="34" charset="0"/>
                <a:cs typeface="Arial" panose="020B0604020202020204" pitchFamily="34" charset="0"/>
              </a:rPr>
              <a:t>.</a:t>
            </a:r>
          </a:p>
          <a:p>
            <a:pPr algn="just">
              <a:lnSpc>
                <a:spcPct val="150000"/>
              </a:lnSpc>
            </a:pPr>
            <a:r>
              <a:rPr lang="vi-VN" sz="3200" dirty="0">
                <a:cs typeface="Arial" panose="020B0604020202020204" pitchFamily="34" charset="0"/>
              </a:rPr>
              <a:t>Một hôm, Lạc Long Quân bàn với Âu Cơ: “Ta sẽ đưa năm mươi người con xuống biển, năng đưa năm mươi người con lên núi, chia nhau giữ các phương. Kẻ miền biển, người miền núi, khi có việc thì giúp đỡ lẫn nhau”.</a:t>
            </a:r>
          </a:p>
        </p:txBody>
      </p:sp>
      <p:sp>
        <p:nvSpPr>
          <p:cNvPr id="2" name="Oval 1"/>
          <p:cNvSpPr/>
          <p:nvPr/>
        </p:nvSpPr>
        <p:spPr>
          <a:xfrm>
            <a:off x="265450" y="2400300"/>
            <a:ext cx="685800" cy="685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1</a:t>
            </a:r>
          </a:p>
        </p:txBody>
      </p:sp>
      <p:sp>
        <p:nvSpPr>
          <p:cNvPr id="12" name="Oval 11"/>
          <p:cNvSpPr/>
          <p:nvPr/>
        </p:nvSpPr>
        <p:spPr>
          <a:xfrm>
            <a:off x="265450" y="4513015"/>
            <a:ext cx="685800" cy="685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2</a:t>
            </a:r>
          </a:p>
        </p:txBody>
      </p:sp>
      <p:sp>
        <p:nvSpPr>
          <p:cNvPr id="13" name="Oval 12"/>
          <p:cNvSpPr/>
          <p:nvPr/>
        </p:nvSpPr>
        <p:spPr>
          <a:xfrm>
            <a:off x="265450" y="6047221"/>
            <a:ext cx="685800" cy="685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3</a:t>
            </a:r>
          </a:p>
        </p:txBody>
      </p:sp>
      <p:cxnSp>
        <p:nvCxnSpPr>
          <p:cNvPr id="8" name="Straight Connector 7"/>
          <p:cNvCxnSpPr/>
          <p:nvPr/>
        </p:nvCxnSpPr>
        <p:spPr>
          <a:xfrm>
            <a:off x="1094885" y="2400300"/>
            <a:ext cx="0" cy="1960312"/>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094885" y="4513015"/>
            <a:ext cx="0" cy="1136706"/>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094885" y="6047221"/>
            <a:ext cx="0" cy="183947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0083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8" dur="500"/>
                                        <p:tgtEl>
                                          <p:spTgt spid="10">
                                            <p:txEl>
                                              <p:pRg st="1" end="1"/>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9" dur="500"/>
                                        <p:tgtEl>
                                          <p:spTgt spid="10">
                                            <p:txEl>
                                              <p:pRg st="2" end="2"/>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3" name="Group 3"/>
          <p:cNvGrpSpPr/>
          <p:nvPr/>
        </p:nvGrpSpPr>
        <p:grpSpPr>
          <a:xfrm>
            <a:off x="4164331" y="342901"/>
            <a:ext cx="9959333" cy="1500295"/>
            <a:chOff x="-3" y="-311251"/>
            <a:chExt cx="13279110" cy="2000392"/>
          </a:xfrm>
          <a:solidFill>
            <a:schemeClr val="bg1"/>
          </a:solidFill>
        </p:grpSpPr>
        <p:grpSp>
          <p:nvGrpSpPr>
            <p:cNvPr id="4" name="Group 4"/>
            <p:cNvGrpSpPr/>
            <p:nvPr/>
          </p:nvGrpSpPr>
          <p:grpSpPr>
            <a:xfrm>
              <a:off x="-3" y="-311251"/>
              <a:ext cx="13279110" cy="2000392"/>
              <a:chOff x="-2" y="-205602"/>
              <a:chExt cx="8771722" cy="1321390"/>
            </a:xfrm>
            <a:grpFill/>
          </p:grpSpPr>
          <p:sp>
            <p:nvSpPr>
              <p:cNvPr id="5" name="Freeform 5"/>
              <p:cNvSpPr/>
              <p:nvPr/>
            </p:nvSpPr>
            <p:spPr>
              <a:xfrm>
                <a:off x="-2" y="-205602"/>
                <a:ext cx="8771722"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grpFill/>
            </p:spPr>
          </p:sp>
        </p:grpSp>
        <p:sp>
          <p:nvSpPr>
            <p:cNvPr id="6" name="TextBox 6"/>
            <p:cNvSpPr txBox="1"/>
            <p:nvPr/>
          </p:nvSpPr>
          <p:spPr>
            <a:xfrm>
              <a:off x="1565741" y="278574"/>
              <a:ext cx="10147619" cy="820737"/>
            </a:xfrm>
            <a:prstGeom prst="rect">
              <a:avLst/>
            </a:prstGeom>
            <a:grpFill/>
          </p:spPr>
          <p:txBody>
            <a:bodyPr wrap="square" lIns="0" tIns="0" rIns="0" bIns="0" rtlCol="0" anchor="t">
              <a:spAutoFit/>
            </a:bodyPr>
            <a:lstStyle/>
            <a:p>
              <a:pPr marL="0" lvl="0" indent="0" algn="ctr">
                <a:lnSpc>
                  <a:spcPts val="4799"/>
                </a:lnSpc>
                <a:spcBef>
                  <a:spcPct val="0"/>
                </a:spcBef>
              </a:pPr>
              <a:r>
                <a:rPr lang="en-US" sz="4800" b="1" dirty="0">
                  <a:solidFill>
                    <a:srgbClr val="FF0000"/>
                  </a:solidFill>
                  <a:latin typeface="Arial" panose="020B0604020202020204" pitchFamily="34" charset="0"/>
                  <a:cs typeface="Arial" panose="020B0604020202020204" pitchFamily="34" charset="0"/>
                </a:rPr>
                <a:t>LUYỆN ĐỌC TỪNG ĐOẠN</a:t>
              </a:r>
            </a:p>
          </p:txBody>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091470"/>
            <a:ext cx="18742690" cy="2772061"/>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56553">
            <a:off x="1247952" y="8887234"/>
            <a:ext cx="736567" cy="742133"/>
          </a:xfrm>
          <a:prstGeom prst="rect">
            <a:avLst/>
          </a:prstGeom>
        </p:spPr>
      </p:pic>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55260">
            <a:off x="17824567" y="4576332"/>
            <a:ext cx="926865" cy="933869"/>
          </a:xfrm>
          <a:prstGeom prst="rect">
            <a:avLst/>
          </a:prstGeom>
        </p:spPr>
      </p:pic>
      <p:sp>
        <p:nvSpPr>
          <p:cNvPr id="10" name="TextBox 9"/>
          <p:cNvSpPr txBox="1"/>
          <p:nvPr/>
        </p:nvSpPr>
        <p:spPr>
          <a:xfrm>
            <a:off x="1409695" y="2197994"/>
            <a:ext cx="15468602" cy="4433073"/>
          </a:xfrm>
          <a:prstGeom prst="rect">
            <a:avLst/>
          </a:prstGeom>
          <a:noFill/>
        </p:spPr>
        <p:txBody>
          <a:bodyPr wrap="square" rtlCol="0">
            <a:spAutoFit/>
          </a:bodyPr>
          <a:lstStyle/>
          <a:p>
            <a:pPr algn="just">
              <a:lnSpc>
                <a:spcPct val="150000"/>
              </a:lnSpc>
            </a:pPr>
            <a:r>
              <a:rPr lang="en-US" sz="3200" dirty="0" err="1">
                <a:latin typeface="Arial" panose="020B0604020202020204" pitchFamily="34" charset="0"/>
                <a:cs typeface="Arial" panose="020B0604020202020204" pitchFamily="34" charset="0"/>
              </a:rPr>
              <a:t>Âu</a:t>
            </a:r>
            <a:r>
              <a:rPr lang="en-US" sz="3200" dirty="0">
                <a:latin typeface="Arial" panose="020B0604020202020204" pitchFamily="34" charset="0"/>
                <a:cs typeface="Arial" panose="020B0604020202020204" pitchFamily="34" charset="0"/>
              </a:rPr>
              <a:t> Cơ </a:t>
            </a:r>
            <a:r>
              <a:rPr lang="en-US" sz="3200" dirty="0" err="1">
                <a:latin typeface="Arial" panose="020B0604020202020204" pitchFamily="34" charset="0"/>
                <a:cs typeface="Arial" panose="020B0604020202020204" pitchFamily="34" charset="0"/>
              </a:rPr>
              <a:t>cùng</a:t>
            </a:r>
            <a:r>
              <a:rPr lang="en-US" sz="3200" dirty="0">
                <a:latin typeface="Arial" panose="020B0604020202020204" pitchFamily="34" charset="0"/>
                <a:cs typeface="Arial" panose="020B0604020202020204" pitchFamily="34" charset="0"/>
              </a:rPr>
              <a:t> năm </a:t>
            </a:r>
            <a:r>
              <a:rPr lang="en-US" sz="3200" dirty="0" err="1">
                <a:latin typeface="Arial" panose="020B0604020202020204" pitchFamily="34" charset="0"/>
                <a:cs typeface="Arial" panose="020B0604020202020204" pitchFamily="34" charset="0"/>
              </a:rPr>
              <a:t>mươi</a:t>
            </a:r>
            <a:r>
              <a:rPr lang="en-US" sz="3200" dirty="0">
                <a:latin typeface="Arial" panose="020B0604020202020204" pitchFamily="34" charset="0"/>
                <a:cs typeface="Arial" panose="020B0604020202020204" pitchFamily="34" charset="0"/>
              </a:rPr>
              <a:t> người con sinh sống trên đất </a:t>
            </a:r>
            <a:r>
              <a:rPr lang="en-US" sz="3200" dirty="0" err="1">
                <a:latin typeface="Arial" panose="020B0604020202020204" pitchFamily="34" charset="0"/>
                <a:cs typeface="Arial" panose="020B0604020202020204" pitchFamily="34" charset="0"/>
              </a:rPr>
              <a:t>liền</a:t>
            </a:r>
            <a:r>
              <a:rPr lang="en-US" sz="3200" dirty="0">
                <a:latin typeface="Arial" panose="020B0604020202020204" pitchFamily="34" charset="0"/>
                <a:cs typeface="Arial" panose="020B0604020202020204" pitchFamily="34" charset="0"/>
              </a:rPr>
              <a:t>. Người con </a:t>
            </a:r>
            <a:r>
              <a:rPr lang="en-US" sz="3200" dirty="0" err="1">
                <a:latin typeface="Arial" panose="020B0604020202020204" pitchFamily="34" charset="0"/>
                <a:cs typeface="Arial" panose="020B0604020202020204" pitchFamily="34" charset="0"/>
              </a:rPr>
              <a:t>trưởng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tôn</a:t>
            </a:r>
            <a:r>
              <a:rPr lang="en-US" sz="3200" dirty="0">
                <a:latin typeface="Arial" panose="020B0604020202020204" pitchFamily="34" charset="0"/>
                <a:cs typeface="Arial" panose="020B0604020202020204" pitchFamily="34" charset="0"/>
              </a:rPr>
              <a:t> làm </a:t>
            </a:r>
            <a:r>
              <a:rPr lang="en-US" sz="3200" dirty="0" err="1">
                <a:latin typeface="Arial" panose="020B0604020202020204" pitchFamily="34" charset="0"/>
                <a:cs typeface="Arial" panose="020B0604020202020204" pitchFamily="34" charset="0"/>
              </a:rPr>
              <a:t>vua</a:t>
            </a:r>
            <a:r>
              <a:rPr lang="en-US" sz="3200" dirty="0">
                <a:latin typeface="Arial" panose="020B0604020202020204" pitchFamily="34" charset="0"/>
                <a:cs typeface="Arial" panose="020B0604020202020204" pitchFamily="34" charset="0"/>
              </a:rPr>
              <a:t>, lấy </a:t>
            </a:r>
            <a:r>
              <a:rPr lang="en-US" sz="3200" dirty="0" err="1">
                <a:latin typeface="Arial" panose="020B0604020202020204" pitchFamily="34" charset="0"/>
                <a:cs typeface="Arial" panose="020B0604020202020204" pitchFamily="34" charset="0"/>
              </a:rPr>
              <a:t>hiệu</a:t>
            </a:r>
            <a:r>
              <a:rPr lang="en-US" sz="3200" dirty="0">
                <a:latin typeface="Arial" panose="020B0604020202020204" pitchFamily="34" charset="0"/>
                <a:cs typeface="Arial" panose="020B0604020202020204" pitchFamily="34" charset="0"/>
              </a:rPr>
              <a:t> là </a:t>
            </a:r>
            <a:r>
              <a:rPr lang="en-US" sz="3200" dirty="0" err="1">
                <a:latin typeface="Arial" panose="020B0604020202020204" pitchFamily="34" charset="0"/>
                <a:cs typeface="Arial" panose="020B0604020202020204" pitchFamily="34" charset="0"/>
              </a:rPr>
              <a:t>Hùng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Vương</a:t>
            </a:r>
            <a:r>
              <a:rPr lang="en-US" sz="3200" dirty="0">
                <a:latin typeface="Arial" panose="020B0604020202020204" pitchFamily="34" charset="0"/>
                <a:cs typeface="Arial" panose="020B0604020202020204" pitchFamily="34" charset="0"/>
              </a:rPr>
              <a:t>, đóng </a:t>
            </a:r>
            <a:r>
              <a:rPr lang="en-US" sz="3200" dirty="0" err="1">
                <a:latin typeface="Arial" panose="020B0604020202020204" pitchFamily="34" charset="0"/>
                <a:cs typeface="Arial" panose="020B0604020202020204" pitchFamily="34" charset="0"/>
              </a:rPr>
              <a:t>đô</a:t>
            </a:r>
            <a:r>
              <a:rPr lang="en-US" sz="3200" dirty="0">
                <a:latin typeface="Arial" panose="020B0604020202020204" pitchFamily="34" charset="0"/>
                <a:cs typeface="Arial" panose="020B0604020202020204" pitchFamily="34" charset="0"/>
              </a:rPr>
              <a:t> ở đất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Châu</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cháu</a:t>
            </a:r>
            <a:r>
              <a:rPr lang="en-US" sz="3200" dirty="0">
                <a:latin typeface="Arial" panose="020B0604020202020204" pitchFamily="34" charset="0"/>
                <a:cs typeface="Arial" panose="020B0604020202020204" pitchFamily="34" charset="0"/>
              </a:rPr>
              <a:t> càng ngày càng đông </a:t>
            </a:r>
            <a:r>
              <a:rPr lang="en-US" sz="3200" dirty="0" err="1">
                <a:latin typeface="Arial" panose="020B0604020202020204" pitchFamily="34" charset="0"/>
                <a:cs typeface="Arial" panose="020B0604020202020204" pitchFamily="34" charset="0"/>
              </a:rPr>
              <a:t>đúc</a:t>
            </a:r>
            <a:r>
              <a:rPr lang="en-US" sz="3200" dirty="0">
                <a:latin typeface="Arial" panose="020B0604020202020204" pitchFamily="34" charset="0"/>
                <a:cs typeface="Arial" panose="020B0604020202020204" pitchFamily="34" charset="0"/>
              </a:rPr>
              <a:t>.</a:t>
            </a:r>
          </a:p>
          <a:p>
            <a:pPr algn="just">
              <a:lnSpc>
                <a:spcPct val="150000"/>
              </a:lnSpc>
            </a:pPr>
            <a:r>
              <a:rPr lang="en-US" sz="3200" dirty="0">
                <a:latin typeface="Arial" panose="020B0604020202020204" pitchFamily="34" charset="0"/>
                <a:cs typeface="Arial" panose="020B0604020202020204" pitchFamily="34" charset="0"/>
              </a:rPr>
              <a:t>Cũng </a:t>
            </a:r>
            <a:r>
              <a:rPr lang="en-US" sz="3200" dirty="0" err="1">
                <a:latin typeface="Arial" panose="020B0604020202020204" pitchFamily="34" charset="0"/>
                <a:cs typeface="Arial" panose="020B0604020202020204" pitchFamily="34" charset="0"/>
              </a:rPr>
              <a:t>bởi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sự</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này mà người </a:t>
            </a:r>
            <a:r>
              <a:rPr lang="en-US" sz="3200" dirty="0" err="1">
                <a:latin typeface="Arial" panose="020B0604020202020204" pitchFamily="34" charset="0"/>
                <a:cs typeface="Arial" panose="020B0604020202020204" pitchFamily="34" charset="0"/>
              </a:rPr>
              <a:t>Việt</a:t>
            </a:r>
            <a:r>
              <a:rPr lang="en-US" sz="3200" dirty="0">
                <a:latin typeface="Arial" panose="020B0604020202020204" pitchFamily="34" charset="0"/>
                <a:cs typeface="Arial" panose="020B0604020202020204" pitchFamily="34" charset="0"/>
              </a:rPr>
              <a:t> Nam </a:t>
            </a: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gọi là “con </a:t>
            </a:r>
            <a:r>
              <a:rPr lang="en-US" sz="3200" dirty="0" err="1">
                <a:latin typeface="Arial" panose="020B0604020202020204" pitchFamily="34" charset="0"/>
                <a:cs typeface="Arial" panose="020B0604020202020204" pitchFamily="34" charset="0"/>
              </a:rPr>
              <a: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cháu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Tiên</a:t>
            </a:r>
            <a:r>
              <a:rPr lang="en-US" sz="3200" dirty="0">
                <a:latin typeface="Arial" panose="020B0604020202020204" pitchFamily="34" charset="0"/>
                <a:cs typeface="Arial" panose="020B0604020202020204" pitchFamily="34" charset="0"/>
              </a:rPr>
              <a:t>”. Người </a:t>
            </a:r>
            <a:r>
              <a:rPr lang="en-US" sz="3200" dirty="0" err="1">
                <a:latin typeface="Arial" panose="020B0604020202020204" pitchFamily="34" charset="0"/>
                <a:cs typeface="Arial" panose="020B0604020202020204" pitchFamily="34" charset="0"/>
              </a:rPr>
              <a:t>Việt</a:t>
            </a:r>
            <a:r>
              <a:rPr lang="en-US" sz="3200" dirty="0">
                <a:latin typeface="Arial" panose="020B0604020202020204" pitchFamily="34" charset="0"/>
                <a:cs typeface="Arial" panose="020B0604020202020204" pitchFamily="34" charset="0"/>
              </a:rPr>
              <a:t> Nam cũng gọi nhau là “</a:t>
            </a:r>
            <a:r>
              <a:rPr lang="en-US" sz="3200" dirty="0" err="1">
                <a:latin typeface="Arial" panose="020B0604020202020204" pitchFamily="34" charset="0"/>
                <a:cs typeface="Arial" panose="020B0604020202020204" pitchFamily="34" charset="0"/>
              </a:rPr>
              <a:t>đồng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bào</a:t>
            </a:r>
            <a:r>
              <a:rPr lang="en-US" sz="3200" dirty="0">
                <a:latin typeface="Arial" panose="020B0604020202020204" pitchFamily="34" charset="0"/>
                <a:cs typeface="Arial" panose="020B0604020202020204" pitchFamily="34" charset="0"/>
              </a:rPr>
              <a:t>”, có </a:t>
            </a:r>
            <a:r>
              <a:rPr lang="en-US" sz="3200" dirty="0" err="1">
                <a:latin typeface="Arial" panose="020B0604020202020204" pitchFamily="34" charset="0"/>
                <a:cs typeface="Arial" panose="020B0604020202020204" pitchFamily="34" charset="0"/>
              </a:rPr>
              <a:t>nghĩa</a:t>
            </a:r>
            <a:r>
              <a:rPr lang="en-US" sz="3200" dirty="0">
                <a:latin typeface="Arial" panose="020B0604020202020204" pitchFamily="34" charset="0"/>
                <a:cs typeface="Arial" panose="020B0604020202020204" pitchFamily="34" charset="0"/>
              </a:rPr>
              <a:t> là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người </a:t>
            </a:r>
            <a:r>
              <a:rPr lang="en-US" sz="3200" dirty="0" err="1">
                <a:latin typeface="Arial" panose="020B0604020202020204" pitchFamily="34" charset="0"/>
                <a:cs typeface="Arial" panose="020B0604020202020204" pitchFamily="34" charset="0"/>
              </a:rPr>
              <a:t>cùng</a:t>
            </a:r>
            <a:r>
              <a:rPr lang="en-US" sz="3200" dirty="0">
                <a:latin typeface="Arial" panose="020B0604020202020204" pitchFamily="34" charset="0"/>
                <a:cs typeface="Arial" panose="020B0604020202020204" pitchFamily="34" charset="0"/>
              </a:rPr>
              <a:t> sinh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từ </a:t>
            </a:r>
            <a:r>
              <a:rPr lang="en-US" sz="3200" dirty="0" err="1">
                <a:latin typeface="Arial" panose="020B0604020202020204" pitchFamily="34" charset="0"/>
                <a:cs typeface="Arial" panose="020B0604020202020204" pitchFamily="34" charset="0"/>
              </a:rPr>
              <a:t>bọc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trứng</a:t>
            </a:r>
            <a:r>
              <a:rPr lang="en-US" sz="3200" dirty="0">
                <a:latin typeface="Arial" panose="020B0604020202020204" pitchFamily="34" charset="0"/>
                <a:cs typeface="Arial" panose="020B0604020202020204" pitchFamily="34" charset="0"/>
              </a:rPr>
              <a:t> của bà </a:t>
            </a:r>
            <a:r>
              <a:rPr lang="en-US" sz="3200" dirty="0" err="1">
                <a:latin typeface="Arial" panose="020B0604020202020204" pitchFamily="34" charset="0"/>
                <a:cs typeface="Arial" panose="020B0604020202020204" pitchFamily="34" charset="0"/>
              </a:rPr>
              <a:t>Âu</a:t>
            </a:r>
            <a:r>
              <a:rPr lang="en-US" sz="3200" dirty="0">
                <a:latin typeface="Arial" panose="020B0604020202020204" pitchFamily="34" charset="0"/>
                <a:cs typeface="Arial" panose="020B0604020202020204" pitchFamily="34" charset="0"/>
              </a:rPr>
              <a:t> Cơ.</a:t>
            </a:r>
          </a:p>
        </p:txBody>
      </p:sp>
      <p:sp>
        <p:nvSpPr>
          <p:cNvPr id="2" name="Oval 1"/>
          <p:cNvSpPr/>
          <p:nvPr/>
        </p:nvSpPr>
        <p:spPr>
          <a:xfrm>
            <a:off x="265450" y="2400300"/>
            <a:ext cx="685800" cy="685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4</a:t>
            </a:r>
          </a:p>
        </p:txBody>
      </p:sp>
      <p:sp>
        <p:nvSpPr>
          <p:cNvPr id="12" name="Oval 11"/>
          <p:cNvSpPr/>
          <p:nvPr/>
        </p:nvSpPr>
        <p:spPr>
          <a:xfrm>
            <a:off x="265450" y="4513015"/>
            <a:ext cx="685800" cy="685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5</a:t>
            </a:r>
          </a:p>
        </p:txBody>
      </p:sp>
      <p:cxnSp>
        <p:nvCxnSpPr>
          <p:cNvPr id="8" name="Straight Connector 7"/>
          <p:cNvCxnSpPr/>
          <p:nvPr/>
        </p:nvCxnSpPr>
        <p:spPr>
          <a:xfrm>
            <a:off x="1094885" y="2400300"/>
            <a:ext cx="0" cy="1960312"/>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094885" y="4513015"/>
            <a:ext cx="0" cy="200208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5240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8" dur="500"/>
                                        <p:tgtEl>
                                          <p:spTgt spid="10">
                                            <p:txEl>
                                              <p:pRg st="1" end="1"/>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3" name="Group 3"/>
          <p:cNvGrpSpPr/>
          <p:nvPr/>
        </p:nvGrpSpPr>
        <p:grpSpPr>
          <a:xfrm>
            <a:off x="4164331" y="342901"/>
            <a:ext cx="9959333" cy="1500295"/>
            <a:chOff x="-3" y="-311251"/>
            <a:chExt cx="13279110" cy="2000392"/>
          </a:xfrm>
          <a:solidFill>
            <a:schemeClr val="bg1"/>
          </a:solidFill>
        </p:grpSpPr>
        <p:grpSp>
          <p:nvGrpSpPr>
            <p:cNvPr id="4" name="Group 4"/>
            <p:cNvGrpSpPr/>
            <p:nvPr/>
          </p:nvGrpSpPr>
          <p:grpSpPr>
            <a:xfrm>
              <a:off x="-3" y="-311251"/>
              <a:ext cx="13279110" cy="2000392"/>
              <a:chOff x="-2" y="-205602"/>
              <a:chExt cx="8771722" cy="1321390"/>
            </a:xfrm>
            <a:grpFill/>
          </p:grpSpPr>
          <p:sp>
            <p:nvSpPr>
              <p:cNvPr id="5" name="Freeform 5"/>
              <p:cNvSpPr/>
              <p:nvPr/>
            </p:nvSpPr>
            <p:spPr>
              <a:xfrm>
                <a:off x="-2" y="-205602"/>
                <a:ext cx="8771722"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grpFill/>
            </p:spPr>
          </p:sp>
        </p:grpSp>
        <p:sp>
          <p:nvSpPr>
            <p:cNvPr id="6" name="TextBox 6"/>
            <p:cNvSpPr txBox="1"/>
            <p:nvPr/>
          </p:nvSpPr>
          <p:spPr>
            <a:xfrm>
              <a:off x="1565741" y="278574"/>
              <a:ext cx="10147619" cy="820737"/>
            </a:xfrm>
            <a:prstGeom prst="rect">
              <a:avLst/>
            </a:prstGeom>
            <a:grpFill/>
          </p:spPr>
          <p:txBody>
            <a:bodyPr wrap="square" lIns="0" tIns="0" rIns="0" bIns="0" rtlCol="0" anchor="t">
              <a:spAutoFit/>
            </a:bodyPr>
            <a:lstStyle/>
            <a:p>
              <a:pPr marL="0" lvl="0" indent="0" algn="ctr">
                <a:lnSpc>
                  <a:spcPts val="4799"/>
                </a:lnSpc>
                <a:spcBef>
                  <a:spcPct val="0"/>
                </a:spcBef>
              </a:pPr>
              <a:r>
                <a:rPr lang="en-US" sz="4800" b="1" dirty="0">
                  <a:solidFill>
                    <a:srgbClr val="FF0000"/>
                  </a:solidFill>
                  <a:latin typeface="Arial" panose="020B0604020202020204" pitchFamily="34" charset="0"/>
                  <a:cs typeface="Arial" panose="020B0604020202020204" pitchFamily="34" charset="0"/>
                </a:rPr>
                <a:t>ĐỌC TOÀN BÀI</a:t>
              </a:r>
            </a:p>
          </p:txBody>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091470"/>
            <a:ext cx="18742690" cy="2772061"/>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56553">
            <a:off x="1247952" y="8887234"/>
            <a:ext cx="736567" cy="742133"/>
          </a:xfrm>
          <a:prstGeom prst="rect">
            <a:avLst/>
          </a:prstGeom>
        </p:spPr>
      </p:pic>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55260">
            <a:off x="17824567" y="4576332"/>
            <a:ext cx="926865" cy="933869"/>
          </a:xfrm>
          <a:prstGeom prst="rect">
            <a:avLst/>
          </a:prstGeom>
        </p:spPr>
      </p:pic>
      <p:sp>
        <p:nvSpPr>
          <p:cNvPr id="10" name="TextBox 9"/>
          <p:cNvSpPr txBox="1"/>
          <p:nvPr/>
        </p:nvSpPr>
        <p:spPr>
          <a:xfrm>
            <a:off x="1409695" y="2197994"/>
            <a:ext cx="15468602" cy="6001643"/>
          </a:xfrm>
          <a:prstGeom prst="rect">
            <a:avLst/>
          </a:prstGeom>
          <a:noFill/>
        </p:spPr>
        <p:txBody>
          <a:bodyPr wrap="square" rtlCol="0">
            <a:spAutoFit/>
          </a:bodyPr>
          <a:lstStyle/>
          <a:p>
            <a:pPr algn="just">
              <a:lnSpc>
                <a:spcPct val="150000"/>
              </a:lnSpc>
            </a:pPr>
            <a:r>
              <a:rPr lang="en-US" sz="3200" dirty="0">
                <a:latin typeface="Arial" panose="020B0604020202020204" pitchFamily="34" charset="0"/>
                <a:cs typeface="Arial" panose="020B0604020202020204" pitchFamily="34" charset="0"/>
              </a:rPr>
              <a:t>1. Ngày xưa, ở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Việt</a:t>
            </a:r>
            <a:r>
              <a:rPr lang="en-US" sz="3200" dirty="0">
                <a:latin typeface="Arial" panose="020B0604020202020204" pitchFamily="34" charset="0"/>
                <a:cs typeface="Arial" panose="020B0604020202020204" pitchFamily="34" charset="0"/>
              </a:rPr>
              <a:t> có một </a:t>
            </a:r>
            <a:r>
              <a:rPr lang="en-US" sz="3200" dirty="0" err="1">
                <a:latin typeface="Arial" panose="020B0604020202020204" pitchFamily="34" charset="0"/>
                <a:cs typeface="Arial" panose="020B0604020202020204" pitchFamily="34" charset="0"/>
              </a:rPr>
              <a:t>vị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tên</a:t>
            </a:r>
            <a:r>
              <a:rPr lang="en-US" sz="3200" dirty="0">
                <a:latin typeface="Arial" panose="020B0604020202020204" pitchFamily="34" charset="0"/>
                <a:cs typeface="Arial" panose="020B0604020202020204" pitchFamily="34" charset="0"/>
              </a:rPr>
              <a:t> là </a:t>
            </a:r>
            <a:r>
              <a:rPr lang="en-US" sz="3200" dirty="0" err="1">
                <a:latin typeface="Arial" panose="020B0604020202020204" pitchFamily="34" charset="0"/>
                <a:cs typeface="Arial" panose="020B0604020202020204" pitchFamily="34" charset="0"/>
              </a:rPr>
              <a:t>Lạc</a:t>
            </a:r>
            <a:r>
              <a:rPr lang="en-US" sz="3200" dirty="0">
                <a:latin typeface="Arial" panose="020B0604020202020204" pitchFamily="34" charset="0"/>
                <a:cs typeface="Arial" panose="020B0604020202020204" pitchFamily="34" charset="0"/>
              </a:rPr>
              <a:t> Long </a:t>
            </a:r>
            <a:r>
              <a:rPr lang="en-US" sz="3200" dirty="0" err="1">
                <a:latin typeface="Arial" panose="020B0604020202020204" pitchFamily="34" charset="0"/>
                <a:cs typeface="Arial" panose="020B0604020202020204" pitchFamily="34" charset="0"/>
              </a:rPr>
              <a:t>Quân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nòi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khỏe</a:t>
            </a:r>
            <a:r>
              <a:rPr lang="en-US" sz="3200" dirty="0">
                <a:latin typeface="Arial" panose="020B0604020202020204" pitchFamily="34" charset="0"/>
                <a:cs typeface="Arial" panose="020B0604020202020204" pitchFamily="34" charset="0"/>
              </a:rPr>
              <a:t> phi </a:t>
            </a: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đã </a:t>
            </a:r>
            <a:r>
              <a:rPr lang="en-US" sz="3200" dirty="0" err="1">
                <a:latin typeface="Arial" panose="020B0604020202020204" pitchFamily="34" charset="0"/>
                <a:cs typeface="Arial" panose="020B0604020202020204" pitchFamily="34" charset="0"/>
              </a:rPr>
              <a:t>giúp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diệt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trừ</a:t>
            </a:r>
            <a:r>
              <a:rPr lang="en-US" sz="3200" dirty="0">
                <a:latin typeface="Arial" panose="020B0604020202020204" pitchFamily="34" charset="0"/>
                <a:cs typeface="Arial" panose="020B0604020202020204" pitchFamily="34" charset="0"/>
              </a:rPr>
              <a:t> nhiều </a:t>
            </a:r>
            <a:r>
              <a:rPr lang="en-US" sz="3200" dirty="0" err="1">
                <a:latin typeface="Arial" panose="020B0604020202020204" pitchFamily="34" charset="0"/>
                <a:cs typeface="Arial" panose="020B0604020202020204" pitchFamily="34" charset="0"/>
              </a:rPr>
              <a:t>yêu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quái</a:t>
            </a:r>
            <a:r>
              <a:rPr lang="en-US" sz="3200" dirty="0">
                <a:latin typeface="Arial" panose="020B0604020202020204" pitchFamily="34" charset="0"/>
                <a:cs typeface="Arial" panose="020B0604020202020204" pitchFamily="34" charset="0"/>
              </a:rPr>
              <a:t>. Cũng </a:t>
            </a:r>
            <a:r>
              <a:rPr lang="en-US" sz="3200" dirty="0" err="1">
                <a:latin typeface="Arial" panose="020B0604020202020204" pitchFamily="34" charset="0"/>
                <a:cs typeface="Arial" panose="020B0604020202020204" pitchFamily="34" charset="0"/>
              </a:rPr>
              <a:t>thuở</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ấy</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vùng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núi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Bắc</a:t>
            </a:r>
            <a:r>
              <a:rPr lang="en-US" sz="3200" dirty="0">
                <a:latin typeface="Arial" panose="020B0604020202020204" pitchFamily="34" charset="0"/>
                <a:cs typeface="Arial" panose="020B0604020202020204" pitchFamily="34" charset="0"/>
              </a:rPr>
              <a:t> có năng </a:t>
            </a:r>
            <a:r>
              <a:rPr lang="en-US" sz="3200" dirty="0" err="1">
                <a:latin typeface="Arial" panose="020B0604020202020204" pitchFamily="34" charset="0"/>
                <a:cs typeface="Arial" panose="020B0604020202020204" pitchFamily="34" charset="0"/>
              </a:rPr>
              <a:t>Âu</a:t>
            </a:r>
            <a:r>
              <a:rPr lang="en-US" sz="3200" dirty="0">
                <a:latin typeface="Arial" panose="020B0604020202020204" pitchFamily="34" charset="0"/>
                <a:cs typeface="Arial" panose="020B0604020202020204" pitchFamily="34" charset="0"/>
              </a:rPr>
              <a:t> Cơ </a:t>
            </a:r>
            <a:r>
              <a:rPr lang="en-US" sz="3200" dirty="0" err="1">
                <a:latin typeface="Arial" panose="020B0604020202020204" pitchFamily="34" charset="0"/>
                <a:cs typeface="Arial" panose="020B0604020202020204" pitchFamily="34" charset="0"/>
              </a:rPr>
              <a:t>xinh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đẹp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tuyệt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trần</a:t>
            </a:r>
            <a:r>
              <a:rPr lang="en-US" sz="3200" dirty="0">
                <a:latin typeface="Arial" panose="020B0604020202020204" pitchFamily="34" charset="0"/>
                <a:cs typeface="Arial" panose="020B0604020202020204" pitchFamily="34" charset="0"/>
              </a:rPr>
              <a:t>. </a:t>
            </a:r>
          </a:p>
          <a:p>
            <a:pPr algn="just">
              <a:lnSpc>
                <a:spcPct val="150000"/>
              </a:lnSpc>
            </a:pPr>
            <a:r>
              <a:rPr lang="en-US" sz="3200" dirty="0">
                <a:latin typeface="Arial" panose="020B0604020202020204" pitchFamily="34" charset="0"/>
                <a:cs typeface="Arial" panose="020B0604020202020204" pitchFamily="34" charset="0"/>
              </a:rPr>
              <a:t>2. </a:t>
            </a:r>
            <a:r>
              <a:rPr lang="en-US" sz="3200" dirty="0" err="1">
                <a:latin typeface="Arial" panose="020B0604020202020204" pitchFamily="34" charset="0"/>
                <a:cs typeface="Arial" panose="020B0604020202020204" pitchFamily="34" charset="0"/>
              </a:rPr>
              <a:t>Âu</a:t>
            </a:r>
            <a:r>
              <a:rPr lang="en-US" sz="3200" dirty="0">
                <a:latin typeface="Arial" panose="020B0604020202020204" pitchFamily="34" charset="0"/>
                <a:cs typeface="Arial" panose="020B0604020202020204" pitchFamily="34" charset="0"/>
              </a:rPr>
              <a:t> Cơ </a:t>
            </a:r>
            <a:r>
              <a:rPr lang="en-US" sz="3200" dirty="0" err="1">
                <a:latin typeface="Arial" panose="020B0604020202020204" pitchFamily="34" charset="0"/>
                <a:cs typeface="Arial" panose="020B0604020202020204" pitchFamily="34" charset="0"/>
              </a:rPr>
              <a:t>gặp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Lạc</a:t>
            </a:r>
            <a:r>
              <a:rPr lang="en-US" sz="3200" dirty="0">
                <a:latin typeface="Arial" panose="020B0604020202020204" pitchFamily="34" charset="0"/>
                <a:cs typeface="Arial" panose="020B0604020202020204" pitchFamily="34" charset="0"/>
              </a:rPr>
              <a:t> Long </a:t>
            </a:r>
            <a:r>
              <a:rPr lang="en-US" sz="3200" dirty="0" err="1">
                <a:latin typeface="Arial" panose="020B0604020202020204" pitchFamily="34" charset="0"/>
                <a:cs typeface="Arial" panose="020B0604020202020204" pitchFamily="34" charset="0"/>
              </a:rPr>
              <a:t>Quân</a:t>
            </a:r>
            <a:r>
              <a:rPr lang="en-US" sz="3200" dirty="0">
                <a:latin typeface="Arial" panose="020B0604020202020204" pitchFamily="34" charset="0"/>
                <a:cs typeface="Arial" panose="020B0604020202020204" pitchFamily="34" charset="0"/>
              </a:rPr>
              <a:t> rồi nên </a:t>
            </a:r>
            <a:r>
              <a:rPr lang="en-US" sz="3200" dirty="0" err="1">
                <a:latin typeface="Arial" panose="020B0604020202020204" pitchFamily="34" charset="0"/>
                <a:cs typeface="Arial" panose="020B0604020202020204" pitchFamily="34" charset="0"/>
              </a:rPr>
              <a:t>vợ</a:t>
            </a:r>
            <a:r>
              <a:rPr lang="en-US" sz="3200" dirty="0">
                <a:latin typeface="Arial" panose="020B0604020202020204" pitchFamily="34" charset="0"/>
                <a:cs typeface="Arial" panose="020B0604020202020204" pitchFamily="34" charset="0"/>
              </a:rPr>
              <a:t> nên chồng. </a:t>
            </a:r>
            <a:r>
              <a:rPr lang="en-US" sz="3200" dirty="0" err="1">
                <a:latin typeface="Arial" panose="020B0604020202020204" pitchFamily="34" charset="0"/>
                <a:cs typeface="Arial" panose="020B0604020202020204" pitchFamily="34" charset="0"/>
              </a:rPr>
              <a:t>Nàng</a:t>
            </a:r>
            <a:r>
              <a:rPr lang="en-US" sz="3200" dirty="0">
                <a:latin typeface="Arial" panose="020B0604020202020204" pitchFamily="34" charset="0"/>
                <a:cs typeface="Arial" panose="020B0604020202020204" pitchFamily="34" charset="0"/>
              </a:rPr>
              <a:t> sinh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một cái </a:t>
            </a:r>
            <a:r>
              <a:rPr lang="en-US" sz="3200" dirty="0" err="1">
                <a:latin typeface="Arial" panose="020B0604020202020204" pitchFamily="34" charset="0"/>
                <a:cs typeface="Arial" panose="020B0604020202020204" pitchFamily="34" charset="0"/>
              </a:rPr>
              <a:t>bọc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nở</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một </a:t>
            </a:r>
            <a:r>
              <a:rPr lang="en-US" sz="3200" dirty="0" err="1">
                <a:latin typeface="Arial" panose="020B0604020202020204" pitchFamily="34" charset="0"/>
                <a:cs typeface="Arial" panose="020B0604020202020204" pitchFamily="34" charset="0"/>
              </a:rPr>
              <a:t>trăm</a:t>
            </a:r>
            <a:r>
              <a:rPr lang="en-US" sz="3200" dirty="0">
                <a:latin typeface="Arial" panose="020B0604020202020204" pitchFamily="34" charset="0"/>
                <a:cs typeface="Arial" panose="020B0604020202020204" pitchFamily="34" charset="0"/>
              </a:rPr>
              <a:t> người con </a:t>
            </a:r>
            <a:r>
              <a:rPr lang="en-US" sz="3200" dirty="0" err="1">
                <a:latin typeface="Arial" panose="020B0604020202020204" pitchFamily="34" charset="0"/>
                <a:cs typeface="Arial" panose="020B0604020202020204" pitchFamily="34" charset="0"/>
              </a:rPr>
              <a:t>lớn</a:t>
            </a:r>
            <a:r>
              <a:rPr lang="en-US" sz="3200" dirty="0">
                <a:latin typeface="Arial" panose="020B0604020202020204" pitchFamily="34" charset="0"/>
                <a:cs typeface="Arial" panose="020B0604020202020204" pitchFamily="34" charset="0"/>
              </a:rPr>
              <a:t> nhanh như </a:t>
            </a:r>
            <a:r>
              <a:rPr lang="en-US" sz="3200" dirty="0" err="1">
                <a:latin typeface="Arial" panose="020B0604020202020204" pitchFamily="34" charset="0"/>
                <a:cs typeface="Arial" panose="020B0604020202020204" pitchFamily="34" charset="0"/>
              </a:rPr>
              <a:t>thổi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khỏe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mạnh</a:t>
            </a:r>
            <a:r>
              <a:rPr lang="en-US" sz="3200" dirty="0">
                <a:latin typeface="Arial" panose="020B0604020202020204" pitchFamily="34" charset="0"/>
                <a:cs typeface="Arial" panose="020B0604020202020204" pitchFamily="34" charset="0"/>
              </a:rPr>
              <a:t> như </a:t>
            </a:r>
            <a:r>
              <a:rPr lang="en-US" sz="3200" dirty="0" err="1">
                <a:latin typeface="Arial" panose="020B0604020202020204" pitchFamily="34" charset="0"/>
                <a:cs typeface="Arial" panose="020B0604020202020204" pitchFamily="34" charset="0"/>
              </a:rPr>
              <a:t>thần</a:t>
            </a:r>
            <a:r>
              <a:rPr lang="en-US" sz="3200" dirty="0">
                <a:latin typeface="Arial" panose="020B0604020202020204" pitchFamily="34" charset="0"/>
                <a:cs typeface="Arial" panose="020B0604020202020204" pitchFamily="34" charset="0"/>
              </a:rPr>
              <a:t>.</a:t>
            </a:r>
          </a:p>
          <a:p>
            <a:pPr algn="just">
              <a:lnSpc>
                <a:spcPct val="150000"/>
              </a:lnSpc>
            </a:pPr>
            <a:r>
              <a:rPr lang="en-US" sz="3200" dirty="0">
                <a:latin typeface="Arial" panose="020B0604020202020204" pitchFamily="34" charset="0"/>
                <a:cs typeface="Arial" panose="020B0604020202020204" pitchFamily="34" charset="0"/>
              </a:rPr>
              <a:t>3. </a:t>
            </a:r>
            <a:r>
              <a:rPr lang="vi-VN" sz="3200" dirty="0">
                <a:cs typeface="Arial" panose="020B0604020202020204" pitchFamily="34" charset="0"/>
              </a:rPr>
              <a:t>Một hôm, Lạc Long Quân bàn với Âu Cơ: “Ta sẽ đưa năm mươi người con xuống biển, năng đưa năm mươi người con lên núi, chia nhau giữ các phương. Kẻ miền biển, người miền núi, khi có việc thì giúp đỡ lẫn nhau”.</a:t>
            </a:r>
          </a:p>
        </p:txBody>
      </p:sp>
    </p:spTree>
    <p:extLst>
      <p:ext uri="{BB962C8B-B14F-4D97-AF65-F5344CB8AC3E}">
        <p14:creationId xmlns:p14="http://schemas.microsoft.com/office/powerpoint/2010/main" val="6522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3" name="Group 3"/>
          <p:cNvGrpSpPr/>
          <p:nvPr/>
        </p:nvGrpSpPr>
        <p:grpSpPr>
          <a:xfrm>
            <a:off x="4164331" y="342901"/>
            <a:ext cx="9959333" cy="1500295"/>
            <a:chOff x="-3" y="-311251"/>
            <a:chExt cx="13279110" cy="2000392"/>
          </a:xfrm>
          <a:solidFill>
            <a:schemeClr val="bg1"/>
          </a:solidFill>
        </p:grpSpPr>
        <p:grpSp>
          <p:nvGrpSpPr>
            <p:cNvPr id="4" name="Group 4"/>
            <p:cNvGrpSpPr/>
            <p:nvPr/>
          </p:nvGrpSpPr>
          <p:grpSpPr>
            <a:xfrm>
              <a:off x="-3" y="-311251"/>
              <a:ext cx="13279110" cy="2000392"/>
              <a:chOff x="-2" y="-205602"/>
              <a:chExt cx="8771722" cy="1321390"/>
            </a:xfrm>
            <a:grpFill/>
          </p:grpSpPr>
          <p:sp>
            <p:nvSpPr>
              <p:cNvPr id="5" name="Freeform 5"/>
              <p:cNvSpPr/>
              <p:nvPr/>
            </p:nvSpPr>
            <p:spPr>
              <a:xfrm>
                <a:off x="-2" y="-205602"/>
                <a:ext cx="8771722"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grpFill/>
            </p:spPr>
          </p:sp>
        </p:grpSp>
        <p:sp>
          <p:nvSpPr>
            <p:cNvPr id="6" name="TextBox 6"/>
            <p:cNvSpPr txBox="1"/>
            <p:nvPr/>
          </p:nvSpPr>
          <p:spPr>
            <a:xfrm>
              <a:off x="1565741" y="278574"/>
              <a:ext cx="10147619" cy="820737"/>
            </a:xfrm>
            <a:prstGeom prst="rect">
              <a:avLst/>
            </a:prstGeom>
            <a:grpFill/>
          </p:spPr>
          <p:txBody>
            <a:bodyPr wrap="square" lIns="0" tIns="0" rIns="0" bIns="0" rtlCol="0" anchor="t">
              <a:spAutoFit/>
            </a:bodyPr>
            <a:lstStyle/>
            <a:p>
              <a:pPr marL="0" lvl="0" indent="0" algn="ctr">
                <a:lnSpc>
                  <a:spcPts val="4799"/>
                </a:lnSpc>
                <a:spcBef>
                  <a:spcPct val="0"/>
                </a:spcBef>
              </a:pPr>
              <a:r>
                <a:rPr lang="en-US" sz="4800" b="1" dirty="0">
                  <a:solidFill>
                    <a:srgbClr val="FF0000"/>
                  </a:solidFill>
                  <a:latin typeface="Arial" panose="020B0604020202020204" pitchFamily="34" charset="0"/>
                  <a:cs typeface="Arial" panose="020B0604020202020204" pitchFamily="34" charset="0"/>
                </a:rPr>
                <a:t>ĐỌC TOÀN BÀI</a:t>
              </a:r>
            </a:p>
          </p:txBody>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091470"/>
            <a:ext cx="18742690" cy="2772061"/>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56553">
            <a:off x="1247952" y="8887234"/>
            <a:ext cx="736567" cy="742133"/>
          </a:xfrm>
          <a:prstGeom prst="rect">
            <a:avLst/>
          </a:prstGeom>
        </p:spPr>
      </p:pic>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55260">
            <a:off x="17824567" y="4576332"/>
            <a:ext cx="926865" cy="933869"/>
          </a:xfrm>
          <a:prstGeom prst="rect">
            <a:avLst/>
          </a:prstGeom>
        </p:spPr>
      </p:pic>
      <p:sp>
        <p:nvSpPr>
          <p:cNvPr id="10" name="TextBox 9"/>
          <p:cNvSpPr txBox="1"/>
          <p:nvPr/>
        </p:nvSpPr>
        <p:spPr>
          <a:xfrm>
            <a:off x="1409695" y="2197994"/>
            <a:ext cx="15468602" cy="4524315"/>
          </a:xfrm>
          <a:prstGeom prst="rect">
            <a:avLst/>
          </a:prstGeom>
          <a:noFill/>
        </p:spPr>
        <p:txBody>
          <a:bodyPr wrap="square" rtlCol="0">
            <a:spAutoFit/>
          </a:bodyPr>
          <a:lstStyle/>
          <a:p>
            <a:pPr algn="just">
              <a:lnSpc>
                <a:spcPct val="150000"/>
              </a:lnSpc>
            </a:pPr>
            <a:r>
              <a:rPr lang="en-US" sz="3200" dirty="0">
                <a:latin typeface="Arial" panose="020B0604020202020204" pitchFamily="34" charset="0"/>
                <a:cs typeface="Arial" panose="020B0604020202020204" pitchFamily="34" charset="0"/>
              </a:rPr>
              <a:t>4. </a:t>
            </a:r>
            <a:r>
              <a:rPr lang="en-US" sz="3200" dirty="0" err="1">
                <a:latin typeface="Arial" panose="020B0604020202020204" pitchFamily="34" charset="0"/>
                <a:cs typeface="Arial" panose="020B0604020202020204" pitchFamily="34" charset="0"/>
              </a:rPr>
              <a:t>Âu</a:t>
            </a:r>
            <a:r>
              <a:rPr lang="en-US" sz="3200" dirty="0">
                <a:latin typeface="Arial" panose="020B0604020202020204" pitchFamily="34" charset="0"/>
                <a:cs typeface="Arial" panose="020B0604020202020204" pitchFamily="34" charset="0"/>
              </a:rPr>
              <a:t> Cơ </a:t>
            </a:r>
            <a:r>
              <a:rPr lang="en-US" sz="3200" dirty="0" err="1">
                <a:latin typeface="Arial" panose="020B0604020202020204" pitchFamily="34" charset="0"/>
                <a:cs typeface="Arial" panose="020B0604020202020204" pitchFamily="34" charset="0"/>
              </a:rPr>
              <a:t>cùng</a:t>
            </a:r>
            <a:r>
              <a:rPr lang="en-US" sz="3200" dirty="0">
                <a:latin typeface="Arial" panose="020B0604020202020204" pitchFamily="34" charset="0"/>
                <a:cs typeface="Arial" panose="020B0604020202020204" pitchFamily="34" charset="0"/>
              </a:rPr>
              <a:t> năm </a:t>
            </a:r>
            <a:r>
              <a:rPr lang="en-US" sz="3200" dirty="0" err="1">
                <a:latin typeface="Arial" panose="020B0604020202020204" pitchFamily="34" charset="0"/>
                <a:cs typeface="Arial" panose="020B0604020202020204" pitchFamily="34" charset="0"/>
              </a:rPr>
              <a:t>mươi</a:t>
            </a:r>
            <a:r>
              <a:rPr lang="en-US" sz="3200" dirty="0">
                <a:latin typeface="Arial" panose="020B0604020202020204" pitchFamily="34" charset="0"/>
                <a:cs typeface="Arial" panose="020B0604020202020204" pitchFamily="34" charset="0"/>
              </a:rPr>
              <a:t> người con sinh sống trên đất </a:t>
            </a:r>
            <a:r>
              <a:rPr lang="en-US" sz="3200" dirty="0" err="1">
                <a:latin typeface="Arial" panose="020B0604020202020204" pitchFamily="34" charset="0"/>
                <a:cs typeface="Arial" panose="020B0604020202020204" pitchFamily="34" charset="0"/>
              </a:rPr>
              <a:t>liền</a:t>
            </a:r>
            <a:r>
              <a:rPr lang="en-US" sz="3200" dirty="0">
                <a:latin typeface="Arial" panose="020B0604020202020204" pitchFamily="34" charset="0"/>
                <a:cs typeface="Arial" panose="020B0604020202020204" pitchFamily="34" charset="0"/>
              </a:rPr>
              <a:t>. Người con </a:t>
            </a:r>
            <a:r>
              <a:rPr lang="en-US" sz="3200" dirty="0" err="1">
                <a:latin typeface="Arial" panose="020B0604020202020204" pitchFamily="34" charset="0"/>
                <a:cs typeface="Arial" panose="020B0604020202020204" pitchFamily="34" charset="0"/>
              </a:rPr>
              <a:t>trưởng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tôn</a:t>
            </a:r>
            <a:r>
              <a:rPr lang="en-US" sz="3200" dirty="0">
                <a:latin typeface="Arial" panose="020B0604020202020204" pitchFamily="34" charset="0"/>
                <a:cs typeface="Arial" panose="020B0604020202020204" pitchFamily="34" charset="0"/>
              </a:rPr>
              <a:t> làm </a:t>
            </a:r>
            <a:r>
              <a:rPr lang="en-US" sz="3200" dirty="0" err="1">
                <a:latin typeface="Arial" panose="020B0604020202020204" pitchFamily="34" charset="0"/>
                <a:cs typeface="Arial" panose="020B0604020202020204" pitchFamily="34" charset="0"/>
              </a:rPr>
              <a:t>vua</a:t>
            </a:r>
            <a:r>
              <a:rPr lang="en-US" sz="3200" dirty="0">
                <a:latin typeface="Arial" panose="020B0604020202020204" pitchFamily="34" charset="0"/>
                <a:cs typeface="Arial" panose="020B0604020202020204" pitchFamily="34" charset="0"/>
              </a:rPr>
              <a:t>, lấy </a:t>
            </a:r>
            <a:r>
              <a:rPr lang="en-US" sz="3200" dirty="0" err="1">
                <a:latin typeface="Arial" panose="020B0604020202020204" pitchFamily="34" charset="0"/>
                <a:cs typeface="Arial" panose="020B0604020202020204" pitchFamily="34" charset="0"/>
              </a:rPr>
              <a:t>hiệu</a:t>
            </a:r>
            <a:r>
              <a:rPr lang="en-US" sz="3200" dirty="0">
                <a:latin typeface="Arial" panose="020B0604020202020204" pitchFamily="34" charset="0"/>
                <a:cs typeface="Arial" panose="020B0604020202020204" pitchFamily="34" charset="0"/>
              </a:rPr>
              <a:t> là </a:t>
            </a:r>
            <a:r>
              <a:rPr lang="en-US" sz="3200" dirty="0" err="1">
                <a:latin typeface="Arial" panose="020B0604020202020204" pitchFamily="34" charset="0"/>
                <a:cs typeface="Arial" panose="020B0604020202020204" pitchFamily="34" charset="0"/>
              </a:rPr>
              <a:t>Hùng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Vương</a:t>
            </a:r>
            <a:r>
              <a:rPr lang="en-US" sz="3200" dirty="0">
                <a:latin typeface="Arial" panose="020B0604020202020204" pitchFamily="34" charset="0"/>
                <a:cs typeface="Arial" panose="020B0604020202020204" pitchFamily="34" charset="0"/>
              </a:rPr>
              <a:t>, đóng </a:t>
            </a:r>
            <a:r>
              <a:rPr lang="en-US" sz="3200" dirty="0" err="1">
                <a:latin typeface="Arial" panose="020B0604020202020204" pitchFamily="34" charset="0"/>
                <a:cs typeface="Arial" panose="020B0604020202020204" pitchFamily="34" charset="0"/>
              </a:rPr>
              <a:t>đô</a:t>
            </a:r>
            <a:r>
              <a:rPr lang="en-US" sz="3200" dirty="0">
                <a:latin typeface="Arial" panose="020B0604020202020204" pitchFamily="34" charset="0"/>
                <a:cs typeface="Arial" panose="020B0604020202020204" pitchFamily="34" charset="0"/>
              </a:rPr>
              <a:t> ở đất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Châu</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cháu</a:t>
            </a:r>
            <a:r>
              <a:rPr lang="en-US" sz="3200" dirty="0">
                <a:latin typeface="Arial" panose="020B0604020202020204" pitchFamily="34" charset="0"/>
                <a:cs typeface="Arial" panose="020B0604020202020204" pitchFamily="34" charset="0"/>
              </a:rPr>
              <a:t> càng ngày càng đông </a:t>
            </a:r>
            <a:r>
              <a:rPr lang="en-US" sz="3200" dirty="0" err="1">
                <a:latin typeface="Arial" panose="020B0604020202020204" pitchFamily="34" charset="0"/>
                <a:cs typeface="Arial" panose="020B0604020202020204" pitchFamily="34" charset="0"/>
              </a:rPr>
              <a:t>đúc</a:t>
            </a:r>
            <a:r>
              <a:rPr lang="en-US" sz="3200" dirty="0">
                <a:latin typeface="Arial" panose="020B0604020202020204" pitchFamily="34" charset="0"/>
                <a:cs typeface="Arial" panose="020B0604020202020204" pitchFamily="34" charset="0"/>
              </a:rPr>
              <a:t>.</a:t>
            </a:r>
          </a:p>
          <a:p>
            <a:pPr algn="just">
              <a:lnSpc>
                <a:spcPct val="150000"/>
              </a:lnSpc>
            </a:pPr>
            <a:r>
              <a:rPr lang="en-US" sz="3200" dirty="0">
                <a:latin typeface="Arial" panose="020B0604020202020204" pitchFamily="34" charset="0"/>
                <a:cs typeface="Arial" panose="020B0604020202020204" pitchFamily="34" charset="0"/>
              </a:rPr>
              <a:t>5. Cũng </a:t>
            </a:r>
            <a:r>
              <a:rPr lang="en-US" sz="3200" dirty="0" err="1">
                <a:latin typeface="Arial" panose="020B0604020202020204" pitchFamily="34" charset="0"/>
                <a:cs typeface="Arial" panose="020B0604020202020204" pitchFamily="34" charset="0"/>
              </a:rPr>
              <a:t>bởi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sự</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này mà người </a:t>
            </a:r>
            <a:r>
              <a:rPr lang="en-US" sz="3200" dirty="0" err="1">
                <a:latin typeface="Arial" panose="020B0604020202020204" pitchFamily="34" charset="0"/>
                <a:cs typeface="Arial" panose="020B0604020202020204" pitchFamily="34" charset="0"/>
              </a:rPr>
              <a:t>Việt</a:t>
            </a:r>
            <a:r>
              <a:rPr lang="en-US" sz="3200" dirty="0">
                <a:latin typeface="Arial" panose="020B0604020202020204" pitchFamily="34" charset="0"/>
                <a:cs typeface="Arial" panose="020B0604020202020204" pitchFamily="34" charset="0"/>
              </a:rPr>
              <a:t> Nam </a:t>
            </a: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gọi là “con </a:t>
            </a:r>
            <a:r>
              <a:rPr lang="en-US" sz="3200" dirty="0" err="1">
                <a:latin typeface="Arial" panose="020B0604020202020204" pitchFamily="34" charset="0"/>
                <a:cs typeface="Arial" panose="020B0604020202020204" pitchFamily="34" charset="0"/>
              </a:rPr>
              <a: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cháu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Tiên</a:t>
            </a:r>
            <a:r>
              <a:rPr lang="en-US" sz="3200" dirty="0">
                <a:latin typeface="Arial" panose="020B0604020202020204" pitchFamily="34" charset="0"/>
                <a:cs typeface="Arial" panose="020B0604020202020204" pitchFamily="34" charset="0"/>
              </a:rPr>
              <a:t>”. Người </a:t>
            </a:r>
            <a:r>
              <a:rPr lang="en-US" sz="3200" dirty="0" err="1">
                <a:latin typeface="Arial" panose="020B0604020202020204" pitchFamily="34" charset="0"/>
                <a:cs typeface="Arial" panose="020B0604020202020204" pitchFamily="34" charset="0"/>
              </a:rPr>
              <a:t>Việt</a:t>
            </a:r>
            <a:r>
              <a:rPr lang="en-US" sz="3200" dirty="0">
                <a:latin typeface="Arial" panose="020B0604020202020204" pitchFamily="34" charset="0"/>
                <a:cs typeface="Arial" panose="020B0604020202020204" pitchFamily="34" charset="0"/>
              </a:rPr>
              <a:t> Nam cũng gọi nhau là “</a:t>
            </a:r>
            <a:r>
              <a:rPr lang="en-US" sz="3200" dirty="0" err="1">
                <a:latin typeface="Arial" panose="020B0604020202020204" pitchFamily="34" charset="0"/>
                <a:cs typeface="Arial" panose="020B0604020202020204" pitchFamily="34" charset="0"/>
              </a:rPr>
              <a:t>đồng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bào</a:t>
            </a:r>
            <a:r>
              <a:rPr lang="en-US" sz="3200" dirty="0">
                <a:latin typeface="Arial" panose="020B0604020202020204" pitchFamily="34" charset="0"/>
                <a:cs typeface="Arial" panose="020B0604020202020204" pitchFamily="34" charset="0"/>
              </a:rPr>
              <a:t>”, có </a:t>
            </a:r>
            <a:r>
              <a:rPr lang="en-US" sz="3200" dirty="0" err="1">
                <a:latin typeface="Arial" panose="020B0604020202020204" pitchFamily="34" charset="0"/>
                <a:cs typeface="Arial" panose="020B0604020202020204" pitchFamily="34" charset="0"/>
              </a:rPr>
              <a:t>nghĩa</a:t>
            </a:r>
            <a:r>
              <a:rPr lang="en-US" sz="3200" dirty="0">
                <a:latin typeface="Arial" panose="020B0604020202020204" pitchFamily="34" charset="0"/>
                <a:cs typeface="Arial" panose="020B0604020202020204" pitchFamily="34" charset="0"/>
              </a:rPr>
              <a:t> là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người </a:t>
            </a:r>
            <a:r>
              <a:rPr lang="en-US" sz="3200" dirty="0" err="1">
                <a:latin typeface="Arial" panose="020B0604020202020204" pitchFamily="34" charset="0"/>
                <a:cs typeface="Arial" panose="020B0604020202020204" pitchFamily="34" charset="0"/>
              </a:rPr>
              <a:t>cùng</a:t>
            </a:r>
            <a:r>
              <a:rPr lang="en-US" sz="3200" dirty="0">
                <a:latin typeface="Arial" panose="020B0604020202020204" pitchFamily="34" charset="0"/>
                <a:cs typeface="Arial" panose="020B0604020202020204" pitchFamily="34" charset="0"/>
              </a:rPr>
              <a:t> sinh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từ </a:t>
            </a:r>
            <a:r>
              <a:rPr lang="en-US" sz="3200" dirty="0" err="1">
                <a:latin typeface="Arial" panose="020B0604020202020204" pitchFamily="34" charset="0"/>
                <a:cs typeface="Arial" panose="020B0604020202020204" pitchFamily="34" charset="0"/>
              </a:rPr>
              <a:t>bọc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trứng</a:t>
            </a:r>
            <a:r>
              <a:rPr lang="en-US" sz="3200" dirty="0">
                <a:latin typeface="Arial" panose="020B0604020202020204" pitchFamily="34" charset="0"/>
                <a:cs typeface="Arial" panose="020B0604020202020204" pitchFamily="34" charset="0"/>
              </a:rPr>
              <a:t> của bà </a:t>
            </a:r>
            <a:r>
              <a:rPr lang="en-US" sz="3200" dirty="0" err="1">
                <a:latin typeface="Arial" panose="020B0604020202020204" pitchFamily="34" charset="0"/>
                <a:cs typeface="Arial" panose="020B0604020202020204" pitchFamily="34" charset="0"/>
              </a:rPr>
              <a:t>Âu</a:t>
            </a:r>
            <a:r>
              <a:rPr lang="en-US" sz="3200" dirty="0">
                <a:latin typeface="Arial" panose="020B0604020202020204" pitchFamily="34" charset="0"/>
                <a:cs typeface="Arial" panose="020B0604020202020204" pitchFamily="34" charset="0"/>
              </a:rPr>
              <a:t> Cơ.</a:t>
            </a:r>
          </a:p>
        </p:txBody>
      </p:sp>
    </p:spTree>
    <p:extLst>
      <p:ext uri="{BB962C8B-B14F-4D97-AF65-F5344CB8AC3E}">
        <p14:creationId xmlns:p14="http://schemas.microsoft.com/office/powerpoint/2010/main" val="413226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596" y="6813921"/>
            <a:ext cx="18523193" cy="9362632"/>
          </a:xfrm>
          <a:prstGeom prst="rect">
            <a:avLst/>
          </a:prstGeom>
        </p:spPr>
      </p:pic>
      <p:grpSp>
        <p:nvGrpSpPr>
          <p:cNvPr id="4" name="Group 4"/>
          <p:cNvGrpSpPr/>
          <p:nvPr/>
        </p:nvGrpSpPr>
        <p:grpSpPr>
          <a:xfrm>
            <a:off x="4800600" y="2354458"/>
            <a:ext cx="9433710" cy="3579367"/>
            <a:chOff x="0" y="0"/>
            <a:chExt cx="3957012" cy="1016724"/>
          </a:xfrm>
        </p:grpSpPr>
        <p:sp>
          <p:nvSpPr>
            <p:cNvPr id="5" name="Freeform 5"/>
            <p:cNvSpPr/>
            <p:nvPr/>
          </p:nvSpPr>
          <p:spPr>
            <a:xfrm>
              <a:off x="0" y="0"/>
              <a:ext cx="3957012" cy="1016724"/>
            </a:xfrm>
            <a:custGeom>
              <a:avLst/>
              <a:gdLst/>
              <a:ahLst/>
              <a:cxnLst/>
              <a:rect l="l" t="t" r="r" b="b"/>
              <a:pathLst>
                <a:path w="3957012" h="1016724">
                  <a:moveTo>
                    <a:pt x="3832552" y="1016724"/>
                  </a:moveTo>
                  <a:lnTo>
                    <a:pt x="124460" y="1016724"/>
                  </a:lnTo>
                  <a:cubicBezTo>
                    <a:pt x="55880" y="1016724"/>
                    <a:pt x="0" y="960844"/>
                    <a:pt x="0" y="892264"/>
                  </a:cubicBezTo>
                  <a:lnTo>
                    <a:pt x="0" y="124460"/>
                  </a:lnTo>
                  <a:cubicBezTo>
                    <a:pt x="0" y="55880"/>
                    <a:pt x="55880" y="0"/>
                    <a:pt x="124460" y="0"/>
                  </a:cubicBezTo>
                  <a:lnTo>
                    <a:pt x="3832552" y="0"/>
                  </a:lnTo>
                  <a:cubicBezTo>
                    <a:pt x="3901132" y="0"/>
                    <a:pt x="3957012" y="55880"/>
                    <a:pt x="3957012" y="124460"/>
                  </a:cubicBezTo>
                  <a:lnTo>
                    <a:pt x="3957012" y="892264"/>
                  </a:lnTo>
                  <a:cubicBezTo>
                    <a:pt x="3957012" y="960844"/>
                    <a:pt x="3901132" y="1016724"/>
                    <a:pt x="3832552" y="1016724"/>
                  </a:cubicBezTo>
                  <a:close/>
                </a:path>
              </a:pathLst>
            </a:custGeom>
            <a:solidFill>
              <a:srgbClr val="F2B248"/>
            </a:solidFill>
          </p:spPr>
        </p:sp>
      </p:grpSp>
      <p:sp>
        <p:nvSpPr>
          <p:cNvPr id="11" name="TextBox 11"/>
          <p:cNvSpPr txBox="1"/>
          <p:nvPr/>
        </p:nvSpPr>
        <p:spPr>
          <a:xfrm>
            <a:off x="6808582" y="4000500"/>
            <a:ext cx="5417745" cy="718145"/>
          </a:xfrm>
          <a:prstGeom prst="rect">
            <a:avLst/>
          </a:prstGeom>
        </p:spPr>
        <p:txBody>
          <a:bodyPr wrap="square" lIns="0" tIns="0" rIns="0" bIns="0" rtlCol="0" anchor="t">
            <a:spAutoFit/>
          </a:bodyPr>
          <a:lstStyle/>
          <a:p>
            <a:pPr algn="ctr">
              <a:lnSpc>
                <a:spcPts val="5599"/>
              </a:lnSpc>
            </a:pPr>
            <a:r>
              <a:rPr lang="en-US" sz="8600" b="1" dirty="0">
                <a:solidFill>
                  <a:srgbClr val="163042"/>
                </a:solidFill>
                <a:latin typeface="Arial" panose="020B0604020202020204" pitchFamily="34" charset="0"/>
                <a:cs typeface="Arial" panose="020B0604020202020204" pitchFamily="34" charset="0"/>
              </a:rPr>
              <a:t>ĐỌC HIỂU</a:t>
            </a:r>
          </a:p>
        </p:txBody>
      </p:sp>
    </p:spTree>
    <p:extLst>
      <p:ext uri="{BB962C8B-B14F-4D97-AF65-F5344CB8AC3E}">
        <p14:creationId xmlns:p14="http://schemas.microsoft.com/office/powerpoint/2010/main" val="2730992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3042"/>
        </a:solidFill>
        <a:effectLst/>
      </p:bgPr>
    </p:bg>
    <p:spTree>
      <p:nvGrpSpPr>
        <p:cNvPr id="1" name=""/>
        <p:cNvGrpSpPr/>
        <p:nvPr/>
      </p:nvGrpSpPr>
      <p:grpSpPr>
        <a:xfrm>
          <a:off x="0" y="0"/>
          <a:ext cx="0" cy="0"/>
          <a:chOff x="0" y="0"/>
          <a:chExt cx="0" cy="0"/>
        </a:xfrm>
      </p:grpSpPr>
      <p:grpSp>
        <p:nvGrpSpPr>
          <p:cNvPr id="10" name="Group 10"/>
          <p:cNvGrpSpPr/>
          <p:nvPr/>
        </p:nvGrpSpPr>
        <p:grpSpPr>
          <a:xfrm>
            <a:off x="2660089" y="3619500"/>
            <a:ext cx="13494311" cy="5486400"/>
            <a:chOff x="0" y="0"/>
            <a:chExt cx="7422800" cy="1990573"/>
          </a:xfrm>
        </p:grpSpPr>
        <p:grpSp>
          <p:nvGrpSpPr>
            <p:cNvPr id="11" name="Group 11"/>
            <p:cNvGrpSpPr/>
            <p:nvPr/>
          </p:nvGrpSpPr>
          <p:grpSpPr>
            <a:xfrm>
              <a:off x="0" y="0"/>
              <a:ext cx="7422800" cy="1990573"/>
              <a:chOff x="0" y="0"/>
              <a:chExt cx="4903246" cy="1314904"/>
            </a:xfrm>
          </p:grpSpPr>
          <p:sp>
            <p:nvSpPr>
              <p:cNvPr id="12" name="Freeform 12"/>
              <p:cNvSpPr/>
              <p:nvPr/>
            </p:nvSpPr>
            <p:spPr>
              <a:xfrm>
                <a:off x="0" y="-4262"/>
                <a:ext cx="4910991" cy="1321390"/>
              </a:xfrm>
              <a:custGeom>
                <a:avLst/>
                <a:gdLst/>
                <a:ahLst/>
                <a:cxnLst/>
                <a:rect l="l" t="t" r="r" b="b"/>
                <a:pathLst>
                  <a:path w="4910991" h="1321390">
                    <a:moveTo>
                      <a:pt x="3972092" y="1310202"/>
                    </a:moveTo>
                    <a:cubicBezTo>
                      <a:pt x="3972092" y="1310202"/>
                      <a:pt x="3552339" y="1321390"/>
                      <a:pt x="3089754" y="1318769"/>
                    </a:cubicBezTo>
                    <a:cubicBezTo>
                      <a:pt x="1980177"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729998" y="7673"/>
                    </a:cubicBezTo>
                    <a:cubicBezTo>
                      <a:pt x="3333413" y="0"/>
                      <a:pt x="3797340" y="7673"/>
                      <a:pt x="3797340" y="7673"/>
                    </a:cubicBezTo>
                    <a:cubicBezTo>
                      <a:pt x="4165648" y="15152"/>
                      <a:pt x="4528960" y="84484"/>
                      <a:pt x="4726701" y="207066"/>
                    </a:cubicBezTo>
                    <a:cubicBezTo>
                      <a:pt x="4877717" y="300683"/>
                      <a:pt x="4910991" y="425358"/>
                      <a:pt x="4901851" y="627606"/>
                    </a:cubicBezTo>
                    <a:lnTo>
                      <a:pt x="4901851" y="627609"/>
                    </a:lnTo>
                    <a:cubicBezTo>
                      <a:pt x="4901852" y="1068264"/>
                      <a:pt x="4618855" y="1282362"/>
                      <a:pt x="3972092" y="1310202"/>
                    </a:cubicBezTo>
                    <a:close/>
                  </a:path>
                </a:pathLst>
              </a:custGeom>
              <a:solidFill>
                <a:srgbClr val="F2B248"/>
              </a:solidFill>
            </p:spPr>
          </p:sp>
        </p:grpSp>
        <p:sp>
          <p:nvSpPr>
            <p:cNvPr id="13" name="TextBox 13"/>
            <p:cNvSpPr txBox="1"/>
            <p:nvPr/>
          </p:nvSpPr>
          <p:spPr>
            <a:xfrm>
              <a:off x="390408" y="290239"/>
              <a:ext cx="6653708" cy="1407009"/>
            </a:xfrm>
            <a:prstGeom prst="rect">
              <a:avLst/>
            </a:prstGeom>
          </p:spPr>
          <p:txBody>
            <a:bodyPr wrap="square" lIns="0" tIns="0" rIns="0" bIns="0" rtlCol="0" anchor="t">
              <a:spAutoFit/>
            </a:bodyPr>
            <a:lstStyle/>
            <a:p>
              <a:pPr marL="571500" lvl="0" indent="-571500" algn="just">
                <a:lnSpc>
                  <a:spcPct val="150000"/>
                </a:lnSpc>
                <a:spcBef>
                  <a:spcPct val="0"/>
                </a:spcBef>
                <a:buFont typeface="Wingdings" panose="05000000000000000000" pitchFamily="2" charset="2"/>
                <a:buChar char="§"/>
              </a:pPr>
              <a:r>
                <a:rPr lang="vi-VN" sz="4200" dirty="0">
                  <a:solidFill>
                    <a:srgbClr val="163042"/>
                  </a:solidFill>
                </a:rPr>
                <a:t>Lạc Long Quân nòi rồng, sức khỏe phi thường, đã giúp dân diệt trừ yêu quái. </a:t>
              </a:r>
              <a:endParaRPr lang="en-US" sz="4200" dirty="0">
                <a:solidFill>
                  <a:srgbClr val="163042"/>
                </a:solidFill>
              </a:endParaRPr>
            </a:p>
            <a:p>
              <a:pPr marL="571500" lvl="0" indent="-571500" algn="just">
                <a:lnSpc>
                  <a:spcPct val="150000"/>
                </a:lnSpc>
                <a:spcBef>
                  <a:spcPct val="0"/>
                </a:spcBef>
                <a:buFont typeface="Wingdings" panose="05000000000000000000" pitchFamily="2" charset="2"/>
                <a:buChar char="§"/>
              </a:pPr>
              <a:r>
                <a:rPr lang="vi-VN" sz="4200" dirty="0">
                  <a:solidFill>
                    <a:srgbClr val="163042"/>
                  </a:solidFill>
                </a:rPr>
                <a:t>Nàng Âu Cơ sống ở vùng núi phía Bắc, xinh đẹp tuyệt trần. </a:t>
              </a:r>
              <a:endParaRPr lang="en-US" sz="4200" dirty="0">
                <a:solidFill>
                  <a:srgbClr val="163042"/>
                </a:solidFill>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0176" y="1028700"/>
            <a:ext cx="2377190" cy="9406148"/>
          </a:xfrm>
          <a:prstGeom prst="rect">
            <a:avLst/>
          </a:prstGeom>
        </p:spPr>
      </p:pic>
      <p:sp>
        <p:nvSpPr>
          <p:cNvPr id="20" name="TextBox 20"/>
          <p:cNvSpPr txBox="1"/>
          <p:nvPr/>
        </p:nvSpPr>
        <p:spPr>
          <a:xfrm>
            <a:off x="2660089" y="595115"/>
            <a:ext cx="13365638" cy="2215991"/>
          </a:xfrm>
          <a:prstGeom prst="rect">
            <a:avLst/>
          </a:prstGeom>
        </p:spPr>
        <p:txBody>
          <a:bodyPr wrap="square" lIns="0" tIns="0" rIns="0" bIns="0" rtlCol="0" anchor="t">
            <a:spAutoFit/>
          </a:bodyPr>
          <a:lstStyle/>
          <a:p>
            <a:pPr lvl="0" algn="just">
              <a:lnSpc>
                <a:spcPct val="150000"/>
              </a:lnSpc>
              <a:spcBef>
                <a:spcPct val="0"/>
              </a:spcBef>
            </a:pPr>
            <a:r>
              <a:rPr lang="en-US" sz="4800" b="1" i="1" dirty="0">
                <a:solidFill>
                  <a:srgbClr val="FFFFFF"/>
                </a:solidFill>
                <a:latin typeface="Arial" panose="020B0604020202020204" pitchFamily="34" charset="0"/>
                <a:cs typeface="Arial" panose="020B0604020202020204" pitchFamily="34" charset="0"/>
              </a:rPr>
              <a:t>1. </a:t>
            </a:r>
            <a:r>
              <a:rPr lang="vi-VN" sz="4800" b="1" i="1" dirty="0">
                <a:solidFill>
                  <a:srgbClr val="FFFFFF"/>
                </a:solidFill>
              </a:rPr>
              <a:t>Nói những điều em biết về Lạc Long Quân và Âu Cơ qua đoạn 1. </a:t>
            </a:r>
            <a:endParaRPr lang="en-US" sz="4800" b="1" i="1" dirty="0">
              <a:solidFill>
                <a:srgbClr val="FFFFFF"/>
              </a:solidFill>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885378" y="1028700"/>
            <a:ext cx="2377190" cy="9406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3"/>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3042"/>
        </a:solidFill>
        <a:effectLst/>
      </p:bgPr>
    </p:bg>
    <p:spTree>
      <p:nvGrpSpPr>
        <p:cNvPr id="1" name=""/>
        <p:cNvGrpSpPr/>
        <p:nvPr/>
      </p:nvGrpSpPr>
      <p:grpSpPr>
        <a:xfrm>
          <a:off x="0" y="0"/>
          <a:ext cx="0" cy="0"/>
          <a:chOff x="0" y="0"/>
          <a:chExt cx="0" cy="0"/>
        </a:xfrm>
      </p:grpSpPr>
      <p:grpSp>
        <p:nvGrpSpPr>
          <p:cNvPr id="10" name="Group 10"/>
          <p:cNvGrpSpPr/>
          <p:nvPr/>
        </p:nvGrpSpPr>
        <p:grpSpPr>
          <a:xfrm>
            <a:off x="2667000" y="2988574"/>
            <a:ext cx="13494311" cy="5486400"/>
            <a:chOff x="0" y="0"/>
            <a:chExt cx="7422800" cy="1990573"/>
          </a:xfrm>
        </p:grpSpPr>
        <p:grpSp>
          <p:nvGrpSpPr>
            <p:cNvPr id="11" name="Group 11"/>
            <p:cNvGrpSpPr/>
            <p:nvPr/>
          </p:nvGrpSpPr>
          <p:grpSpPr>
            <a:xfrm>
              <a:off x="0" y="0"/>
              <a:ext cx="7422800" cy="1990573"/>
              <a:chOff x="0" y="0"/>
              <a:chExt cx="4903246" cy="1314904"/>
            </a:xfrm>
          </p:grpSpPr>
          <p:sp>
            <p:nvSpPr>
              <p:cNvPr id="12" name="Freeform 12"/>
              <p:cNvSpPr/>
              <p:nvPr/>
            </p:nvSpPr>
            <p:spPr>
              <a:xfrm>
                <a:off x="0" y="-4262"/>
                <a:ext cx="4910991" cy="1321390"/>
              </a:xfrm>
              <a:custGeom>
                <a:avLst/>
                <a:gdLst/>
                <a:ahLst/>
                <a:cxnLst/>
                <a:rect l="l" t="t" r="r" b="b"/>
                <a:pathLst>
                  <a:path w="4910991" h="1321390">
                    <a:moveTo>
                      <a:pt x="3972092" y="1310202"/>
                    </a:moveTo>
                    <a:cubicBezTo>
                      <a:pt x="3972092" y="1310202"/>
                      <a:pt x="3552339" y="1321390"/>
                      <a:pt x="3089754" y="1318769"/>
                    </a:cubicBezTo>
                    <a:cubicBezTo>
                      <a:pt x="1980177"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729998" y="7673"/>
                    </a:cubicBezTo>
                    <a:cubicBezTo>
                      <a:pt x="3333413" y="0"/>
                      <a:pt x="3797340" y="7673"/>
                      <a:pt x="3797340" y="7673"/>
                    </a:cubicBezTo>
                    <a:cubicBezTo>
                      <a:pt x="4165648" y="15152"/>
                      <a:pt x="4528960" y="84484"/>
                      <a:pt x="4726701" y="207066"/>
                    </a:cubicBezTo>
                    <a:cubicBezTo>
                      <a:pt x="4877717" y="300683"/>
                      <a:pt x="4910991" y="425358"/>
                      <a:pt x="4901851" y="627606"/>
                    </a:cubicBezTo>
                    <a:lnTo>
                      <a:pt x="4901851" y="627609"/>
                    </a:lnTo>
                    <a:cubicBezTo>
                      <a:pt x="4901852" y="1068264"/>
                      <a:pt x="4618855" y="1282362"/>
                      <a:pt x="3972092" y="1310202"/>
                    </a:cubicBezTo>
                    <a:close/>
                  </a:path>
                </a:pathLst>
              </a:custGeom>
              <a:solidFill>
                <a:srgbClr val="F2B248"/>
              </a:solidFill>
            </p:spPr>
          </p:sp>
        </p:grpSp>
        <p:sp>
          <p:nvSpPr>
            <p:cNvPr id="13" name="TextBox 13"/>
            <p:cNvSpPr txBox="1"/>
            <p:nvPr/>
          </p:nvSpPr>
          <p:spPr>
            <a:xfrm>
              <a:off x="390408" y="485041"/>
              <a:ext cx="6653708" cy="1017406"/>
            </a:xfrm>
            <a:prstGeom prst="rect">
              <a:avLst/>
            </a:prstGeom>
          </p:spPr>
          <p:txBody>
            <a:bodyPr wrap="square" lIns="0" tIns="0" rIns="0" bIns="0" rtlCol="0" anchor="t">
              <a:spAutoFit/>
            </a:bodyPr>
            <a:lstStyle/>
            <a:p>
              <a:pPr marL="571500" lvl="0" indent="-571500" algn="just">
                <a:lnSpc>
                  <a:spcPct val="150000"/>
                </a:lnSpc>
                <a:spcBef>
                  <a:spcPct val="0"/>
                </a:spcBef>
                <a:buFont typeface="Wingdings" panose="05000000000000000000" pitchFamily="2" charset="2"/>
                <a:buChar char="§"/>
              </a:pPr>
              <a:r>
                <a:rPr lang="vi-VN" sz="4200" b="1" dirty="0">
                  <a:solidFill>
                    <a:srgbClr val="163042"/>
                  </a:solidFill>
                </a:rPr>
                <a:t>Bà Âu Cơ sinh con kì lạ: </a:t>
              </a:r>
              <a:r>
                <a:rPr lang="vi-VN" sz="4200" dirty="0">
                  <a:solidFill>
                    <a:srgbClr val="163042"/>
                  </a:solidFill>
                </a:rPr>
                <a:t>Bà sinh ra một cái bọc trăm trứng, nở ra 100 người con lớn nhanh như thổi, khỏe mạnh như thần. </a:t>
              </a:r>
              <a:endParaRPr lang="en-US" sz="4200" dirty="0">
                <a:solidFill>
                  <a:srgbClr val="163042"/>
                </a:solidFill>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0176" y="1028700"/>
            <a:ext cx="2377190" cy="9406148"/>
          </a:xfrm>
          <a:prstGeom prst="rect">
            <a:avLst/>
          </a:prstGeom>
        </p:spPr>
      </p:pic>
      <p:sp>
        <p:nvSpPr>
          <p:cNvPr id="20" name="TextBox 20"/>
          <p:cNvSpPr txBox="1"/>
          <p:nvPr/>
        </p:nvSpPr>
        <p:spPr>
          <a:xfrm>
            <a:off x="2488398" y="1014484"/>
            <a:ext cx="13365638" cy="988669"/>
          </a:xfrm>
          <a:prstGeom prst="rect">
            <a:avLst/>
          </a:prstGeom>
        </p:spPr>
        <p:txBody>
          <a:bodyPr wrap="square" lIns="0" tIns="0" rIns="0" bIns="0" rtlCol="0" anchor="t">
            <a:spAutoFit/>
          </a:bodyPr>
          <a:lstStyle/>
          <a:p>
            <a:pPr lvl="0" algn="ctr">
              <a:lnSpc>
                <a:spcPct val="150000"/>
              </a:lnSpc>
              <a:spcBef>
                <a:spcPct val="0"/>
              </a:spcBef>
            </a:pPr>
            <a:r>
              <a:rPr lang="en-US" sz="4800" b="1" i="1" dirty="0">
                <a:solidFill>
                  <a:srgbClr val="FFFFFF"/>
                </a:solidFill>
                <a:latin typeface="Arial" panose="020B0604020202020204" pitchFamily="34" charset="0"/>
                <a:cs typeface="Arial" panose="020B0604020202020204" pitchFamily="34" charset="0"/>
              </a:rPr>
              <a:t>2. </a:t>
            </a:r>
            <a:r>
              <a:rPr lang="vi-VN" sz="4800" b="1" i="1" dirty="0">
                <a:solidFill>
                  <a:srgbClr val="FFFFFF"/>
                </a:solidFill>
              </a:rPr>
              <a:t>Bà Âu Cơ sinh con kì lạ như thế nào?</a:t>
            </a:r>
            <a:endParaRPr lang="en-US" sz="4800" b="1" i="1" dirty="0">
              <a:solidFill>
                <a:srgbClr val="FFFFFF"/>
              </a:solidFill>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885378" y="1028700"/>
            <a:ext cx="2377190" cy="9406148"/>
          </a:xfrm>
          <a:prstGeom prst="rect">
            <a:avLst/>
          </a:prstGeom>
        </p:spPr>
      </p:pic>
    </p:spTree>
    <p:extLst>
      <p:ext uri="{BB962C8B-B14F-4D97-AF65-F5344CB8AC3E}">
        <p14:creationId xmlns:p14="http://schemas.microsoft.com/office/powerpoint/2010/main" val="41682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3"/>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48525" y="2273627"/>
            <a:ext cx="4944162" cy="1455296"/>
            <a:chOff x="0" y="-4773"/>
            <a:chExt cx="6592216" cy="1479980"/>
          </a:xfrm>
        </p:grpSpPr>
        <p:grpSp>
          <p:nvGrpSpPr>
            <p:cNvPr id="3" name="Group 3"/>
            <p:cNvGrpSpPr/>
            <p:nvPr/>
          </p:nvGrpSpPr>
          <p:grpSpPr>
            <a:xfrm>
              <a:off x="0" y="-4773"/>
              <a:ext cx="6592216" cy="1479980"/>
              <a:chOff x="0" y="-4262"/>
              <a:chExt cx="5885814" cy="1321390"/>
            </a:xfrm>
          </p:grpSpPr>
          <p:sp>
            <p:nvSpPr>
              <p:cNvPr id="4" name="Freeform 4"/>
              <p:cNvSpPr/>
              <p:nvPr/>
            </p:nvSpPr>
            <p:spPr>
              <a:xfrm>
                <a:off x="0" y="-4262"/>
                <a:ext cx="5885814" cy="1321390"/>
              </a:xfrm>
              <a:custGeom>
                <a:avLst/>
                <a:gdLst/>
                <a:ahLst/>
                <a:cxnLst/>
                <a:rect l="l" t="t" r="r" b="b"/>
                <a:pathLst>
                  <a:path w="5885814" h="1321390">
                    <a:moveTo>
                      <a:pt x="4946914" y="1310202"/>
                    </a:moveTo>
                    <a:cubicBezTo>
                      <a:pt x="4946914" y="1310202"/>
                      <a:pt x="4527161" y="1321390"/>
                      <a:pt x="4064576" y="1318769"/>
                    </a:cubicBezTo>
                    <a:cubicBezTo>
                      <a:pt x="2242732"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3490507" y="7673"/>
                    </a:cubicBezTo>
                    <a:cubicBezTo>
                      <a:pt x="4308235" y="0"/>
                      <a:pt x="4772162" y="7673"/>
                      <a:pt x="4772162" y="7673"/>
                    </a:cubicBezTo>
                    <a:cubicBezTo>
                      <a:pt x="5140470" y="15152"/>
                      <a:pt x="5503782" y="84484"/>
                      <a:pt x="5701523" y="207066"/>
                    </a:cubicBezTo>
                    <a:cubicBezTo>
                      <a:pt x="5852539" y="300683"/>
                      <a:pt x="5885814" y="425358"/>
                      <a:pt x="5876673" y="627606"/>
                    </a:cubicBezTo>
                    <a:lnTo>
                      <a:pt x="5876673" y="627609"/>
                    </a:lnTo>
                    <a:cubicBezTo>
                      <a:pt x="5876673" y="1068264"/>
                      <a:pt x="5593677" y="1282362"/>
                      <a:pt x="4946914" y="1310202"/>
                    </a:cubicBezTo>
                    <a:close/>
                  </a:path>
                </a:pathLst>
              </a:custGeom>
              <a:solidFill>
                <a:srgbClr val="F48028"/>
              </a:solidFill>
            </p:spPr>
          </p:sp>
        </p:grpSp>
        <p:sp>
          <p:nvSpPr>
            <p:cNvPr id="5" name="TextBox 5"/>
            <p:cNvSpPr txBox="1"/>
            <p:nvPr/>
          </p:nvSpPr>
          <p:spPr>
            <a:xfrm>
              <a:off x="631651" y="648118"/>
              <a:ext cx="5395967" cy="818856"/>
            </a:xfrm>
            <a:prstGeom prst="rect">
              <a:avLst/>
            </a:prstGeom>
          </p:spPr>
          <p:txBody>
            <a:bodyPr lIns="0" tIns="0" rIns="0" bIns="0" rtlCol="0" anchor="t">
              <a:spAutoFit/>
            </a:bodyPr>
            <a:lstStyle/>
            <a:p>
              <a:pPr algn="ctr">
                <a:lnSpc>
                  <a:spcPts val="4200"/>
                </a:lnSpc>
              </a:pPr>
              <a:r>
                <a:rPr lang="en-US" sz="7200" spc="60" dirty="0">
                  <a:solidFill>
                    <a:srgbClr val="FFFFFF"/>
                  </a:solidFill>
                  <a:latin typeface="Arial" panose="020B0604020202020204" pitchFamily="34" charset="0"/>
                  <a:cs typeface="Arial" panose="020B0604020202020204" pitchFamily="34" charset="0"/>
                </a:rPr>
                <a:t>BÀI 32</a:t>
              </a:r>
            </a:p>
          </p:txBody>
        </p:sp>
      </p:grpSp>
      <p:sp>
        <p:nvSpPr>
          <p:cNvPr id="7" name="TextBox 7"/>
          <p:cNvSpPr txBox="1"/>
          <p:nvPr/>
        </p:nvSpPr>
        <p:spPr>
          <a:xfrm>
            <a:off x="3168521" y="4712338"/>
            <a:ext cx="11950958" cy="1549848"/>
          </a:xfrm>
          <a:prstGeom prst="rect">
            <a:avLst/>
          </a:prstGeom>
        </p:spPr>
        <p:txBody>
          <a:bodyPr wrap="square" lIns="0" tIns="0" rIns="0" bIns="0" rtlCol="0" anchor="t">
            <a:spAutoFit/>
          </a:bodyPr>
          <a:lstStyle/>
          <a:p>
            <a:pPr algn="ctr">
              <a:lnSpc>
                <a:spcPts val="13200"/>
              </a:lnSpc>
            </a:pPr>
            <a:r>
              <a:rPr lang="en-US" sz="9600" b="1" dirty="0">
                <a:solidFill>
                  <a:srgbClr val="163042"/>
                </a:solidFill>
                <a:latin typeface="Arial" panose="020B0604020202020204" pitchFamily="34" charset="0"/>
                <a:cs typeface="Arial" panose="020B0604020202020204" pitchFamily="34" charset="0"/>
              </a:rPr>
              <a:t>NGƯỜI VIỆT NAM</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a:off x="-227345" y="8805720"/>
            <a:ext cx="18742690" cy="2772061"/>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45979" y="1968460"/>
            <a:ext cx="6741165" cy="8407349"/>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092814" y="2015569"/>
            <a:ext cx="6741165" cy="8407349"/>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56553">
            <a:off x="14407010" y="797458"/>
            <a:ext cx="817015" cy="823189"/>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56553">
            <a:off x="5043396" y="7359874"/>
            <a:ext cx="662880" cy="667889"/>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56553">
            <a:off x="652892" y="1362691"/>
            <a:ext cx="751617" cy="757297"/>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319773">
            <a:off x="12363195" y="8522394"/>
            <a:ext cx="817015" cy="82318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56553">
            <a:off x="17013761" y="1888035"/>
            <a:ext cx="491077" cy="494788"/>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56553">
            <a:off x="4157856" y="730833"/>
            <a:ext cx="491077" cy="4947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3042"/>
        </a:solidFill>
        <a:effectLst/>
      </p:bgPr>
    </p:bg>
    <p:spTree>
      <p:nvGrpSpPr>
        <p:cNvPr id="1" name=""/>
        <p:cNvGrpSpPr/>
        <p:nvPr/>
      </p:nvGrpSpPr>
      <p:grpSpPr>
        <a:xfrm>
          <a:off x="0" y="0"/>
          <a:ext cx="0" cy="0"/>
          <a:chOff x="0" y="0"/>
          <a:chExt cx="0" cy="0"/>
        </a:xfrm>
      </p:grpSpPr>
      <p:grpSp>
        <p:nvGrpSpPr>
          <p:cNvPr id="10" name="Group 10"/>
          <p:cNvGrpSpPr/>
          <p:nvPr/>
        </p:nvGrpSpPr>
        <p:grpSpPr>
          <a:xfrm>
            <a:off x="2667000" y="2988574"/>
            <a:ext cx="13494311" cy="5486400"/>
            <a:chOff x="0" y="0"/>
            <a:chExt cx="7422800" cy="1990573"/>
          </a:xfrm>
        </p:grpSpPr>
        <p:grpSp>
          <p:nvGrpSpPr>
            <p:cNvPr id="11" name="Group 11"/>
            <p:cNvGrpSpPr/>
            <p:nvPr/>
          </p:nvGrpSpPr>
          <p:grpSpPr>
            <a:xfrm>
              <a:off x="0" y="0"/>
              <a:ext cx="7422800" cy="1990573"/>
              <a:chOff x="0" y="0"/>
              <a:chExt cx="4903246" cy="1314904"/>
            </a:xfrm>
          </p:grpSpPr>
          <p:sp>
            <p:nvSpPr>
              <p:cNvPr id="12" name="Freeform 12"/>
              <p:cNvSpPr/>
              <p:nvPr/>
            </p:nvSpPr>
            <p:spPr>
              <a:xfrm>
                <a:off x="0" y="-4262"/>
                <a:ext cx="4910991" cy="1321390"/>
              </a:xfrm>
              <a:custGeom>
                <a:avLst/>
                <a:gdLst/>
                <a:ahLst/>
                <a:cxnLst/>
                <a:rect l="l" t="t" r="r" b="b"/>
                <a:pathLst>
                  <a:path w="4910991" h="1321390">
                    <a:moveTo>
                      <a:pt x="3972092" y="1310202"/>
                    </a:moveTo>
                    <a:cubicBezTo>
                      <a:pt x="3972092" y="1310202"/>
                      <a:pt x="3552339" y="1321390"/>
                      <a:pt x="3089754" y="1318769"/>
                    </a:cubicBezTo>
                    <a:cubicBezTo>
                      <a:pt x="1980177"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729998" y="7673"/>
                    </a:cubicBezTo>
                    <a:cubicBezTo>
                      <a:pt x="3333413" y="0"/>
                      <a:pt x="3797340" y="7673"/>
                      <a:pt x="3797340" y="7673"/>
                    </a:cubicBezTo>
                    <a:cubicBezTo>
                      <a:pt x="4165648" y="15152"/>
                      <a:pt x="4528960" y="84484"/>
                      <a:pt x="4726701" y="207066"/>
                    </a:cubicBezTo>
                    <a:cubicBezTo>
                      <a:pt x="4877717" y="300683"/>
                      <a:pt x="4910991" y="425358"/>
                      <a:pt x="4901851" y="627606"/>
                    </a:cubicBezTo>
                    <a:lnTo>
                      <a:pt x="4901851" y="627609"/>
                    </a:lnTo>
                    <a:cubicBezTo>
                      <a:pt x="4901852" y="1068264"/>
                      <a:pt x="4618855" y="1282362"/>
                      <a:pt x="3972092" y="1310202"/>
                    </a:cubicBezTo>
                    <a:close/>
                  </a:path>
                </a:pathLst>
              </a:custGeom>
              <a:solidFill>
                <a:srgbClr val="F2B248"/>
              </a:solidFill>
            </p:spPr>
          </p:sp>
        </p:grpSp>
        <p:sp>
          <p:nvSpPr>
            <p:cNvPr id="13" name="TextBox 13"/>
            <p:cNvSpPr txBox="1"/>
            <p:nvPr/>
          </p:nvSpPr>
          <p:spPr>
            <a:xfrm>
              <a:off x="390408" y="485041"/>
              <a:ext cx="6653708" cy="1017406"/>
            </a:xfrm>
            <a:prstGeom prst="rect">
              <a:avLst/>
            </a:prstGeom>
          </p:spPr>
          <p:txBody>
            <a:bodyPr wrap="square" lIns="0" tIns="0" rIns="0" bIns="0" rtlCol="0" anchor="t">
              <a:spAutoFit/>
            </a:bodyPr>
            <a:lstStyle/>
            <a:p>
              <a:pPr marL="571500" lvl="0" indent="-571500" algn="just">
                <a:lnSpc>
                  <a:spcPct val="150000"/>
                </a:lnSpc>
                <a:spcBef>
                  <a:spcPct val="0"/>
                </a:spcBef>
                <a:buFont typeface="Wingdings" panose="05000000000000000000" pitchFamily="2" charset="2"/>
                <a:buChar char="§"/>
              </a:pPr>
              <a:r>
                <a:rPr lang="vi-VN" sz="4200" dirty="0">
                  <a:solidFill>
                    <a:srgbClr val="163042"/>
                  </a:solidFill>
                </a:rPr>
                <a:t>Vị vua đầu tiên lập ra nước ta là người con trưởng của Âu Cơ, lấy hiệu là Hùng Vương, đóng đô ở đất Phong Châu. </a:t>
              </a:r>
              <a:endParaRPr lang="en-US" sz="4200" dirty="0">
                <a:solidFill>
                  <a:srgbClr val="163042"/>
                </a:solidFill>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0176" y="1028700"/>
            <a:ext cx="2377190" cy="9406148"/>
          </a:xfrm>
          <a:prstGeom prst="rect">
            <a:avLst/>
          </a:prstGeom>
        </p:spPr>
      </p:pic>
      <p:sp>
        <p:nvSpPr>
          <p:cNvPr id="20" name="TextBox 20"/>
          <p:cNvSpPr txBox="1"/>
          <p:nvPr/>
        </p:nvSpPr>
        <p:spPr>
          <a:xfrm>
            <a:off x="2488398" y="1014484"/>
            <a:ext cx="13365638" cy="988669"/>
          </a:xfrm>
          <a:prstGeom prst="rect">
            <a:avLst/>
          </a:prstGeom>
        </p:spPr>
        <p:txBody>
          <a:bodyPr wrap="square" lIns="0" tIns="0" rIns="0" bIns="0" rtlCol="0" anchor="t">
            <a:spAutoFit/>
          </a:bodyPr>
          <a:lstStyle/>
          <a:p>
            <a:pPr lvl="0" algn="ctr">
              <a:lnSpc>
                <a:spcPct val="150000"/>
              </a:lnSpc>
              <a:spcBef>
                <a:spcPct val="0"/>
              </a:spcBef>
            </a:pPr>
            <a:r>
              <a:rPr lang="en-US" sz="4800" b="1" i="1" dirty="0">
                <a:solidFill>
                  <a:srgbClr val="FFFFFF"/>
                </a:solidFill>
                <a:latin typeface="Arial" panose="020B0604020202020204" pitchFamily="34" charset="0"/>
                <a:cs typeface="Arial" panose="020B0604020202020204" pitchFamily="34" charset="0"/>
              </a:rPr>
              <a:t>3. </a:t>
            </a:r>
            <a:r>
              <a:rPr lang="vi-VN" sz="4800" b="1" i="1" dirty="0">
                <a:solidFill>
                  <a:srgbClr val="FFFFFF"/>
                </a:solidFill>
                <a:cs typeface="Arial" panose="020B0604020202020204" pitchFamily="34" charset="0"/>
              </a:rPr>
              <a:t>Vị vua đầu tiên lập ra nước ta là ai?</a:t>
            </a:r>
            <a:endParaRPr lang="en-US" sz="4800" b="1" i="1" dirty="0">
              <a:solidFill>
                <a:srgbClr val="FFFFFF"/>
              </a:solidFill>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885378" y="1028700"/>
            <a:ext cx="2377190" cy="9406148"/>
          </a:xfrm>
          <a:prstGeom prst="rect">
            <a:avLst/>
          </a:prstGeom>
        </p:spPr>
      </p:pic>
    </p:spTree>
    <p:extLst>
      <p:ext uri="{BB962C8B-B14F-4D97-AF65-F5344CB8AC3E}">
        <p14:creationId xmlns:p14="http://schemas.microsoft.com/office/powerpoint/2010/main" val="328514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3"/>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3042"/>
        </a:solidFill>
        <a:effectLst/>
      </p:bgPr>
    </p:bg>
    <p:spTree>
      <p:nvGrpSpPr>
        <p:cNvPr id="1" name=""/>
        <p:cNvGrpSpPr/>
        <p:nvPr/>
      </p:nvGrpSpPr>
      <p:grpSpPr>
        <a:xfrm>
          <a:off x="0" y="0"/>
          <a:ext cx="0" cy="0"/>
          <a:chOff x="0" y="0"/>
          <a:chExt cx="0" cy="0"/>
        </a:xfrm>
      </p:grpSpPr>
      <p:grpSp>
        <p:nvGrpSpPr>
          <p:cNvPr id="10" name="Group 10"/>
          <p:cNvGrpSpPr/>
          <p:nvPr/>
        </p:nvGrpSpPr>
        <p:grpSpPr>
          <a:xfrm>
            <a:off x="2590800" y="3619500"/>
            <a:ext cx="13494311" cy="5486400"/>
            <a:chOff x="0" y="0"/>
            <a:chExt cx="7422800" cy="1990573"/>
          </a:xfrm>
        </p:grpSpPr>
        <p:grpSp>
          <p:nvGrpSpPr>
            <p:cNvPr id="11" name="Group 11"/>
            <p:cNvGrpSpPr/>
            <p:nvPr/>
          </p:nvGrpSpPr>
          <p:grpSpPr>
            <a:xfrm>
              <a:off x="0" y="0"/>
              <a:ext cx="7422800" cy="1990573"/>
              <a:chOff x="0" y="0"/>
              <a:chExt cx="4903246" cy="1314904"/>
            </a:xfrm>
          </p:grpSpPr>
          <p:sp>
            <p:nvSpPr>
              <p:cNvPr id="12" name="Freeform 12"/>
              <p:cNvSpPr/>
              <p:nvPr/>
            </p:nvSpPr>
            <p:spPr>
              <a:xfrm>
                <a:off x="0" y="-4262"/>
                <a:ext cx="4910991" cy="1321390"/>
              </a:xfrm>
              <a:custGeom>
                <a:avLst/>
                <a:gdLst/>
                <a:ahLst/>
                <a:cxnLst/>
                <a:rect l="l" t="t" r="r" b="b"/>
                <a:pathLst>
                  <a:path w="4910991" h="1321390">
                    <a:moveTo>
                      <a:pt x="3972092" y="1310202"/>
                    </a:moveTo>
                    <a:cubicBezTo>
                      <a:pt x="3972092" y="1310202"/>
                      <a:pt x="3552339" y="1321390"/>
                      <a:pt x="3089754" y="1318769"/>
                    </a:cubicBezTo>
                    <a:cubicBezTo>
                      <a:pt x="1980177"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729998" y="7673"/>
                    </a:cubicBezTo>
                    <a:cubicBezTo>
                      <a:pt x="3333413" y="0"/>
                      <a:pt x="3797340" y="7673"/>
                      <a:pt x="3797340" y="7673"/>
                    </a:cubicBezTo>
                    <a:cubicBezTo>
                      <a:pt x="4165648" y="15152"/>
                      <a:pt x="4528960" y="84484"/>
                      <a:pt x="4726701" y="207066"/>
                    </a:cubicBezTo>
                    <a:cubicBezTo>
                      <a:pt x="4877717" y="300683"/>
                      <a:pt x="4910991" y="425358"/>
                      <a:pt x="4901851" y="627606"/>
                    </a:cubicBezTo>
                    <a:lnTo>
                      <a:pt x="4901851" y="627609"/>
                    </a:lnTo>
                    <a:cubicBezTo>
                      <a:pt x="4901852" y="1068264"/>
                      <a:pt x="4618855" y="1282362"/>
                      <a:pt x="3972092" y="1310202"/>
                    </a:cubicBezTo>
                    <a:close/>
                  </a:path>
                </a:pathLst>
              </a:custGeom>
              <a:solidFill>
                <a:srgbClr val="F2B248"/>
              </a:solidFill>
            </p:spPr>
          </p:sp>
        </p:grpSp>
        <p:sp>
          <p:nvSpPr>
            <p:cNvPr id="13" name="TextBox 13"/>
            <p:cNvSpPr txBox="1"/>
            <p:nvPr/>
          </p:nvSpPr>
          <p:spPr>
            <a:xfrm>
              <a:off x="390408" y="309165"/>
              <a:ext cx="6653708" cy="1369158"/>
            </a:xfrm>
            <a:prstGeom prst="rect">
              <a:avLst/>
            </a:prstGeom>
          </p:spPr>
          <p:txBody>
            <a:bodyPr wrap="square" lIns="0" tIns="0" rIns="0" bIns="0" rtlCol="0" anchor="t">
              <a:spAutoFit/>
            </a:bodyPr>
            <a:lstStyle/>
            <a:p>
              <a:pPr marL="571500" lvl="0" indent="-571500" algn="just">
                <a:lnSpc>
                  <a:spcPct val="150000"/>
                </a:lnSpc>
                <a:spcBef>
                  <a:spcPct val="0"/>
                </a:spcBef>
                <a:buFont typeface="Wingdings" panose="05000000000000000000" pitchFamily="2" charset="2"/>
                <a:buChar char="§"/>
              </a:pPr>
              <a:r>
                <a:rPr lang="vi-VN" sz="4200" dirty="0">
                  <a:solidFill>
                    <a:srgbClr val="163042"/>
                  </a:solidFill>
                </a:rPr>
                <a:t>Theo câu chuyện này thì người Việt Nam ta là con cháu của Rồng – Lạc Long Quân nòi rồng, của Tiên – Âu Cơ xinh đẹp như tiên; là dòng dõi của các Vua Hùng. </a:t>
              </a:r>
              <a:endParaRPr lang="en-US" sz="4200" dirty="0">
                <a:solidFill>
                  <a:srgbClr val="163042"/>
                </a:solidFill>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0176" y="1028700"/>
            <a:ext cx="2377190" cy="9406148"/>
          </a:xfrm>
          <a:prstGeom prst="rect">
            <a:avLst/>
          </a:prstGeom>
        </p:spPr>
      </p:pic>
      <p:sp>
        <p:nvSpPr>
          <p:cNvPr id="20" name="TextBox 20"/>
          <p:cNvSpPr txBox="1"/>
          <p:nvPr/>
        </p:nvSpPr>
        <p:spPr>
          <a:xfrm>
            <a:off x="2488398" y="1014484"/>
            <a:ext cx="13365638" cy="2096664"/>
          </a:xfrm>
          <a:prstGeom prst="rect">
            <a:avLst/>
          </a:prstGeom>
        </p:spPr>
        <p:txBody>
          <a:bodyPr wrap="square" lIns="0" tIns="0" rIns="0" bIns="0" rtlCol="0" anchor="t">
            <a:spAutoFit/>
          </a:bodyPr>
          <a:lstStyle/>
          <a:p>
            <a:pPr lvl="0" algn="just">
              <a:lnSpc>
                <a:spcPct val="150000"/>
              </a:lnSpc>
              <a:spcBef>
                <a:spcPct val="0"/>
              </a:spcBef>
            </a:pPr>
            <a:r>
              <a:rPr lang="en-US" sz="4800" b="1" i="1" dirty="0">
                <a:solidFill>
                  <a:srgbClr val="FFFFFF"/>
                </a:solidFill>
                <a:latin typeface="Arial" panose="020B0604020202020204" pitchFamily="34" charset="0"/>
                <a:cs typeface="Arial" panose="020B0604020202020204" pitchFamily="34" charset="0"/>
              </a:rPr>
              <a:t>4. </a:t>
            </a:r>
            <a:r>
              <a:rPr lang="vi-VN" sz="4800" b="1" i="1" dirty="0">
                <a:solidFill>
                  <a:srgbClr val="FFFFFF"/>
                </a:solidFill>
                <a:cs typeface="Arial" panose="020B0604020202020204" pitchFamily="34" charset="0"/>
              </a:rPr>
              <a:t>Theo câu chuyện này thì người Việt Nam ta là con cháu của ai? </a:t>
            </a:r>
            <a:endParaRPr lang="en-US" sz="4800" b="1" i="1" dirty="0">
              <a:solidFill>
                <a:srgbClr val="FFFFFF"/>
              </a:solidFill>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885378" y="1028700"/>
            <a:ext cx="2377190" cy="9406148"/>
          </a:xfrm>
          <a:prstGeom prst="rect">
            <a:avLst/>
          </a:prstGeom>
        </p:spPr>
      </p:pic>
    </p:spTree>
    <p:extLst>
      <p:ext uri="{BB962C8B-B14F-4D97-AF65-F5344CB8AC3E}">
        <p14:creationId xmlns:p14="http://schemas.microsoft.com/office/powerpoint/2010/main" val="144959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3"/>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596" y="6813921"/>
            <a:ext cx="18523193" cy="9362632"/>
          </a:xfrm>
          <a:prstGeom prst="rect">
            <a:avLst/>
          </a:prstGeom>
        </p:spPr>
      </p:pic>
      <p:grpSp>
        <p:nvGrpSpPr>
          <p:cNvPr id="4" name="Group 4"/>
          <p:cNvGrpSpPr/>
          <p:nvPr/>
        </p:nvGrpSpPr>
        <p:grpSpPr>
          <a:xfrm>
            <a:off x="4800600" y="2354458"/>
            <a:ext cx="9433710" cy="3579367"/>
            <a:chOff x="0" y="0"/>
            <a:chExt cx="3957012" cy="1016724"/>
          </a:xfrm>
        </p:grpSpPr>
        <p:sp>
          <p:nvSpPr>
            <p:cNvPr id="5" name="Freeform 5"/>
            <p:cNvSpPr/>
            <p:nvPr/>
          </p:nvSpPr>
          <p:spPr>
            <a:xfrm>
              <a:off x="0" y="0"/>
              <a:ext cx="3957012" cy="1016724"/>
            </a:xfrm>
            <a:custGeom>
              <a:avLst/>
              <a:gdLst/>
              <a:ahLst/>
              <a:cxnLst/>
              <a:rect l="l" t="t" r="r" b="b"/>
              <a:pathLst>
                <a:path w="3957012" h="1016724">
                  <a:moveTo>
                    <a:pt x="3832552" y="1016724"/>
                  </a:moveTo>
                  <a:lnTo>
                    <a:pt x="124460" y="1016724"/>
                  </a:lnTo>
                  <a:cubicBezTo>
                    <a:pt x="55880" y="1016724"/>
                    <a:pt x="0" y="960844"/>
                    <a:pt x="0" y="892264"/>
                  </a:cubicBezTo>
                  <a:lnTo>
                    <a:pt x="0" y="124460"/>
                  </a:lnTo>
                  <a:cubicBezTo>
                    <a:pt x="0" y="55880"/>
                    <a:pt x="55880" y="0"/>
                    <a:pt x="124460" y="0"/>
                  </a:cubicBezTo>
                  <a:lnTo>
                    <a:pt x="3832552" y="0"/>
                  </a:lnTo>
                  <a:cubicBezTo>
                    <a:pt x="3901132" y="0"/>
                    <a:pt x="3957012" y="55880"/>
                    <a:pt x="3957012" y="124460"/>
                  </a:cubicBezTo>
                  <a:lnTo>
                    <a:pt x="3957012" y="892264"/>
                  </a:lnTo>
                  <a:cubicBezTo>
                    <a:pt x="3957012" y="960844"/>
                    <a:pt x="3901132" y="1016724"/>
                    <a:pt x="3832552" y="1016724"/>
                  </a:cubicBezTo>
                  <a:close/>
                </a:path>
              </a:pathLst>
            </a:custGeom>
            <a:solidFill>
              <a:srgbClr val="F2B248"/>
            </a:solidFill>
          </p:spPr>
        </p:sp>
      </p:grpSp>
      <p:sp>
        <p:nvSpPr>
          <p:cNvPr id="11" name="TextBox 11"/>
          <p:cNvSpPr txBox="1"/>
          <p:nvPr/>
        </p:nvSpPr>
        <p:spPr>
          <a:xfrm>
            <a:off x="6292346" y="4000500"/>
            <a:ext cx="6450218" cy="718145"/>
          </a:xfrm>
          <a:prstGeom prst="rect">
            <a:avLst/>
          </a:prstGeom>
        </p:spPr>
        <p:txBody>
          <a:bodyPr wrap="square" lIns="0" tIns="0" rIns="0" bIns="0" rtlCol="0" anchor="t">
            <a:spAutoFit/>
          </a:bodyPr>
          <a:lstStyle/>
          <a:p>
            <a:pPr algn="ctr">
              <a:lnSpc>
                <a:spcPts val="5599"/>
              </a:lnSpc>
            </a:pPr>
            <a:r>
              <a:rPr lang="en-US" sz="8600" b="1" dirty="0">
                <a:solidFill>
                  <a:srgbClr val="163042"/>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365821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4" name="Group 4"/>
          <p:cNvGrpSpPr/>
          <p:nvPr/>
        </p:nvGrpSpPr>
        <p:grpSpPr>
          <a:xfrm>
            <a:off x="1524000" y="994510"/>
            <a:ext cx="15659100" cy="2319839"/>
            <a:chOff x="0" y="0"/>
            <a:chExt cx="5766765" cy="1704247"/>
          </a:xfrm>
        </p:grpSpPr>
        <p:grpSp>
          <p:nvGrpSpPr>
            <p:cNvPr id="5" name="Group 5"/>
            <p:cNvGrpSpPr/>
            <p:nvPr/>
          </p:nvGrpSpPr>
          <p:grpSpPr>
            <a:xfrm>
              <a:off x="0" y="0"/>
              <a:ext cx="5766765" cy="1704247"/>
              <a:chOff x="0" y="0"/>
              <a:chExt cx="4449321" cy="1314904"/>
            </a:xfrm>
          </p:grpSpPr>
          <p:sp>
            <p:nvSpPr>
              <p:cNvPr id="6" name="Freeform 6"/>
              <p:cNvSpPr/>
              <p:nvPr/>
            </p:nvSpPr>
            <p:spPr>
              <a:xfrm>
                <a:off x="0" y="-4262"/>
                <a:ext cx="4457067"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solidFill>
                <a:srgbClr val="FFFFFF"/>
              </a:solidFill>
            </p:spPr>
          </p:sp>
        </p:grpSp>
        <p:sp>
          <p:nvSpPr>
            <p:cNvPr id="7" name="TextBox 7"/>
            <p:cNvSpPr txBox="1"/>
            <p:nvPr/>
          </p:nvSpPr>
          <p:spPr>
            <a:xfrm>
              <a:off x="318818" y="682911"/>
              <a:ext cx="5191103" cy="452210"/>
            </a:xfrm>
            <a:prstGeom prst="rect">
              <a:avLst/>
            </a:prstGeom>
          </p:spPr>
          <p:txBody>
            <a:bodyPr wrap="square" lIns="0" tIns="0" rIns="0" bIns="0" rtlCol="0" anchor="t">
              <a:spAutoFit/>
            </a:bodyPr>
            <a:lstStyle/>
            <a:p>
              <a:pPr lvl="0">
                <a:lnSpc>
                  <a:spcPts val="4799"/>
                </a:lnSpc>
                <a:spcBef>
                  <a:spcPct val="0"/>
                </a:spcBef>
              </a:pPr>
              <a:r>
                <a:rPr lang="en-US" sz="4800" b="1" i="1" dirty="0">
                  <a:solidFill>
                    <a:srgbClr val="163042"/>
                  </a:solidFill>
                  <a:latin typeface="Arial" panose="020B0604020202020204" pitchFamily="34" charset="0"/>
                  <a:cs typeface="Arial" panose="020B0604020202020204" pitchFamily="34" charset="0"/>
                </a:rPr>
                <a:t>1.Tìm bộ </a:t>
              </a:r>
              <a:r>
                <a:rPr lang="en-US" sz="4800" b="1" i="1" dirty="0" err="1">
                  <a:solidFill>
                    <a:srgbClr val="163042"/>
                  </a:solidFill>
                  <a:latin typeface="Arial" panose="020B0604020202020204" pitchFamily="34" charset="0"/>
                  <a:cs typeface="Arial" panose="020B0604020202020204" pitchFamily="34" charset="0"/>
                </a:rPr>
                <a:t>phận</a:t>
              </a:r>
              <a:r>
                <a:rPr lang="en-US" sz="4800" b="1" i="1" dirty="0">
                  <a:solidFill>
                    <a:srgbClr val="163042"/>
                  </a:solidFill>
                  <a:latin typeface="Arial" panose="020B0604020202020204" pitchFamily="34" charset="0"/>
                  <a:cs typeface="Arial" panose="020B0604020202020204" pitchFamily="34" charset="0"/>
                </a:rPr>
                <a:t> câu trả </a:t>
              </a:r>
              <a:r>
                <a:rPr lang="en-US" sz="4800" b="1" i="1" dirty="0" err="1">
                  <a:solidFill>
                    <a:srgbClr val="163042"/>
                  </a:solidFill>
                  <a:latin typeface="Arial" panose="020B0604020202020204" pitchFamily="34" charset="0"/>
                  <a:cs typeface="Arial" panose="020B0604020202020204" pitchFamily="34" charset="0"/>
                </a:rPr>
                <a:t>lời</a:t>
              </a:r>
              <a:r>
                <a:rPr lang="en-US" sz="4800" b="1" i="1" dirty="0">
                  <a:solidFill>
                    <a:srgbClr val="163042"/>
                  </a:solidFill>
                  <a:latin typeface="Arial" panose="020B0604020202020204" pitchFamily="34" charset="0"/>
                  <a:cs typeface="Arial" panose="020B0604020202020204" pitchFamily="34" charset="0"/>
                </a:rPr>
                <a:t> </a:t>
              </a:r>
              <a:r>
                <a:rPr lang="en-US" sz="4800" b="1" i="1" dirty="0" err="1">
                  <a:solidFill>
                    <a:srgbClr val="163042"/>
                  </a:solidFill>
                  <a:latin typeface="Arial" panose="020B0604020202020204" pitchFamily="34" charset="0"/>
                  <a:cs typeface="Arial" panose="020B0604020202020204" pitchFamily="34" charset="0"/>
                </a:rPr>
                <a:t>cho</a:t>
              </a:r>
              <a:r>
                <a:rPr lang="en-US" sz="4800" b="1" i="1" dirty="0">
                  <a:solidFill>
                    <a:srgbClr val="163042"/>
                  </a:solidFill>
                  <a:latin typeface="Arial" panose="020B0604020202020204" pitchFamily="34" charset="0"/>
                  <a:cs typeface="Arial" panose="020B0604020202020204" pitchFamily="34" charset="0"/>
                </a:rPr>
                <a:t> câu hỏi Để làm gì? </a:t>
              </a: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981902" y="6515100"/>
            <a:ext cx="5007526" cy="394048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7447920"/>
            <a:ext cx="2209800" cy="2755986"/>
          </a:xfrm>
          <a:prstGeom prst="rect">
            <a:avLst/>
          </a:prstGeom>
        </p:spPr>
      </p:pic>
      <p:sp>
        <p:nvSpPr>
          <p:cNvPr id="12" name="Rectangle 11"/>
          <p:cNvSpPr/>
          <p:nvPr/>
        </p:nvSpPr>
        <p:spPr>
          <a:xfrm>
            <a:off x="2421564" y="3910317"/>
            <a:ext cx="14478000" cy="4149854"/>
          </a:xfrm>
          <a:prstGeom prst="rect">
            <a:avLst/>
          </a:prstGeom>
        </p:spPr>
        <p:txBody>
          <a:bodyPr wrap="square">
            <a:spAutoFit/>
          </a:bodyPr>
          <a:lstStyle/>
          <a:p>
            <a:pPr algn="just">
              <a:lnSpc>
                <a:spcPct val="150000"/>
              </a:lnSpc>
              <a:spcBef>
                <a:spcPts val="700"/>
              </a:spcBef>
              <a:spcAft>
                <a:spcPts val="700"/>
              </a:spcAft>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a. Người Việt Nam lập Đền Hùng để thờ các vị vua đầu tiên lập ra nước ta. </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b. Ngày mùng mười tháng Ba âm lịch hàng năm, người dân cả nước về Đền Hùng để tưởng niệm tổ tiên chung.</a:t>
            </a: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2421564" y="3665084"/>
            <a:ext cx="14478000" cy="2857192"/>
          </a:xfrm>
          <a:prstGeom prst="rect">
            <a:avLst/>
          </a:prstGeom>
        </p:spPr>
        <p:txBody>
          <a:bodyPr wrap="square">
            <a:spAutoFit/>
          </a:bodyPr>
          <a:lstStyle/>
          <a:p>
            <a:pPr algn="just">
              <a:lnSpc>
                <a:spcPct val="200000"/>
              </a:lnSpc>
              <a:spcBef>
                <a:spcPts val="700"/>
              </a:spcBef>
              <a:spcAft>
                <a:spcPts val="700"/>
              </a:spcAft>
            </a:pP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a. để thờ các vị vua đầu tiên lập ra nước ta. </a:t>
            </a:r>
            <a:endParaRPr lang="en-US" sz="4200" b="1" dirty="0">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700"/>
              </a:spcBef>
              <a:spcAft>
                <a:spcPts val="700"/>
              </a:spcAft>
            </a:pP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b. để tưởng niệm tổ tiên chung. </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4" name="Group 4"/>
          <p:cNvGrpSpPr/>
          <p:nvPr/>
        </p:nvGrpSpPr>
        <p:grpSpPr>
          <a:xfrm>
            <a:off x="1600200" y="914748"/>
            <a:ext cx="15659100" cy="2319839"/>
            <a:chOff x="0" y="0"/>
            <a:chExt cx="5766765" cy="1704247"/>
          </a:xfrm>
        </p:grpSpPr>
        <p:grpSp>
          <p:nvGrpSpPr>
            <p:cNvPr id="5" name="Group 5"/>
            <p:cNvGrpSpPr/>
            <p:nvPr/>
          </p:nvGrpSpPr>
          <p:grpSpPr>
            <a:xfrm>
              <a:off x="0" y="0"/>
              <a:ext cx="5766765" cy="1704247"/>
              <a:chOff x="0" y="0"/>
              <a:chExt cx="4449321" cy="1314904"/>
            </a:xfrm>
          </p:grpSpPr>
          <p:sp>
            <p:nvSpPr>
              <p:cNvPr id="6" name="Freeform 6"/>
              <p:cNvSpPr/>
              <p:nvPr/>
            </p:nvSpPr>
            <p:spPr>
              <a:xfrm>
                <a:off x="0" y="-4262"/>
                <a:ext cx="4457067"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solidFill>
                <a:srgbClr val="FFFFFF"/>
              </a:solidFill>
            </p:spPr>
          </p:sp>
        </p:grpSp>
        <p:sp>
          <p:nvSpPr>
            <p:cNvPr id="7" name="TextBox 7"/>
            <p:cNvSpPr txBox="1"/>
            <p:nvPr/>
          </p:nvSpPr>
          <p:spPr>
            <a:xfrm>
              <a:off x="755681" y="87109"/>
              <a:ext cx="4265442" cy="1527387"/>
            </a:xfrm>
            <a:prstGeom prst="rect">
              <a:avLst/>
            </a:prstGeom>
          </p:spPr>
          <p:txBody>
            <a:bodyPr wrap="square" lIns="0" tIns="0" rIns="0" bIns="0" rtlCol="0" anchor="t">
              <a:spAutoFit/>
            </a:bodyPr>
            <a:lstStyle/>
            <a:p>
              <a:pPr lvl="0">
                <a:lnSpc>
                  <a:spcPct val="150000"/>
                </a:lnSpc>
                <a:spcBef>
                  <a:spcPct val="0"/>
                </a:spcBef>
              </a:pPr>
              <a:r>
                <a:rPr lang="en-US" sz="4800" b="1" i="1" dirty="0">
                  <a:solidFill>
                    <a:srgbClr val="163042"/>
                  </a:solidFill>
                  <a:latin typeface="Arial" panose="020B0604020202020204" pitchFamily="34" charset="0"/>
                  <a:cs typeface="Arial" panose="020B0604020202020204" pitchFamily="34" charset="0"/>
                </a:rPr>
                <a:t>2. Đặt </a:t>
              </a:r>
              <a:r>
                <a:rPr lang="en-US" sz="4800" b="1" i="1" dirty="0" err="1">
                  <a:solidFill>
                    <a:srgbClr val="163042"/>
                  </a:solidFill>
                  <a:latin typeface="Arial" panose="020B0604020202020204" pitchFamily="34" charset="0"/>
                  <a:cs typeface="Arial" panose="020B0604020202020204" pitchFamily="34" charset="0"/>
                </a:rPr>
                <a:t>một</a:t>
              </a:r>
              <a:r>
                <a:rPr lang="en-US" sz="4800" b="1" i="1" dirty="0">
                  <a:solidFill>
                    <a:srgbClr val="163042"/>
                  </a:solidFill>
                  <a:latin typeface="Arial" panose="020B0604020202020204" pitchFamily="34" charset="0"/>
                  <a:cs typeface="Arial" panose="020B0604020202020204" pitchFamily="34" charset="0"/>
                </a:rPr>
                <a:t> câu có bộ </a:t>
              </a:r>
              <a:r>
                <a:rPr lang="en-US" sz="4800" b="1" i="1" dirty="0" err="1">
                  <a:solidFill>
                    <a:srgbClr val="163042"/>
                  </a:solidFill>
                  <a:latin typeface="Arial" panose="020B0604020202020204" pitchFamily="34" charset="0"/>
                  <a:cs typeface="Arial" panose="020B0604020202020204" pitchFamily="34" charset="0"/>
                </a:rPr>
                <a:t>phận</a:t>
              </a:r>
              <a:r>
                <a:rPr lang="en-US" sz="4800" b="1" i="1" dirty="0">
                  <a:solidFill>
                    <a:srgbClr val="163042"/>
                  </a:solidFill>
                  <a:latin typeface="Arial" panose="020B0604020202020204" pitchFamily="34" charset="0"/>
                  <a:cs typeface="Arial" panose="020B0604020202020204" pitchFamily="34" charset="0"/>
                </a:rPr>
                <a:t> trả </a:t>
              </a:r>
              <a:r>
                <a:rPr lang="en-US" sz="4800" b="1" i="1" dirty="0" err="1">
                  <a:solidFill>
                    <a:srgbClr val="163042"/>
                  </a:solidFill>
                  <a:latin typeface="Arial" panose="020B0604020202020204" pitchFamily="34" charset="0"/>
                  <a:cs typeface="Arial" panose="020B0604020202020204" pitchFamily="34" charset="0"/>
                </a:rPr>
                <a:t>lời</a:t>
              </a:r>
              <a:r>
                <a:rPr lang="en-US" sz="4800" b="1" i="1" dirty="0">
                  <a:solidFill>
                    <a:srgbClr val="163042"/>
                  </a:solidFill>
                  <a:latin typeface="Arial" panose="020B0604020202020204" pitchFamily="34" charset="0"/>
                  <a:cs typeface="Arial" panose="020B0604020202020204" pitchFamily="34" charset="0"/>
                </a:rPr>
                <a:t> </a:t>
              </a:r>
              <a:r>
                <a:rPr lang="en-US" sz="4800" b="1" i="1" dirty="0" err="1">
                  <a:solidFill>
                    <a:srgbClr val="163042"/>
                  </a:solidFill>
                  <a:latin typeface="Arial" panose="020B0604020202020204" pitchFamily="34" charset="0"/>
                  <a:cs typeface="Arial" panose="020B0604020202020204" pitchFamily="34" charset="0"/>
                </a:rPr>
                <a:t>cho</a:t>
              </a:r>
              <a:r>
                <a:rPr lang="en-US" sz="4800" b="1" i="1" dirty="0">
                  <a:solidFill>
                    <a:srgbClr val="163042"/>
                  </a:solidFill>
                  <a:latin typeface="Arial" panose="020B0604020202020204" pitchFamily="34" charset="0"/>
                  <a:cs typeface="Arial" panose="020B0604020202020204" pitchFamily="34" charset="0"/>
                </a:rPr>
                <a:t> câu hỏi Để làm gì?</a:t>
              </a: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981902" y="6515100"/>
            <a:ext cx="5007526" cy="394048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7447920"/>
            <a:ext cx="2209800" cy="2755986"/>
          </a:xfrm>
          <a:prstGeom prst="rect">
            <a:avLst/>
          </a:prstGeom>
        </p:spPr>
      </p:pic>
      <p:sp>
        <p:nvSpPr>
          <p:cNvPr id="12" name="Rectangle 11"/>
          <p:cNvSpPr/>
          <p:nvPr/>
        </p:nvSpPr>
        <p:spPr>
          <a:xfrm>
            <a:off x="2204380" y="4000500"/>
            <a:ext cx="14478000" cy="2091085"/>
          </a:xfrm>
          <a:prstGeom prst="rect">
            <a:avLst/>
          </a:prstGeom>
        </p:spPr>
        <p:txBody>
          <a:bodyPr wrap="square">
            <a:spAutoFit/>
          </a:bodyPr>
          <a:lstStyle/>
          <a:p>
            <a:pPr algn="just">
              <a:lnSpc>
                <a:spcPct val="150000"/>
              </a:lnSpc>
              <a:spcBef>
                <a:spcPts val="700"/>
              </a:spcBef>
              <a:spcAft>
                <a:spcPts val="700"/>
              </a:spcAft>
            </a:pPr>
            <a:r>
              <a:rPr lang="nl-NL" sz="4200" b="1" u="sng" dirty="0">
                <a:solidFill>
                  <a:srgbClr val="FF0000"/>
                </a:solidFill>
                <a:latin typeface="Arial" panose="020B0604020202020204" pitchFamily="34" charset="0"/>
                <a:ea typeface="Calibri" panose="020F0502020204030204" pitchFamily="34" charset="0"/>
                <a:cs typeface="Arial" panose="020B0604020202020204" pitchFamily="34" charset="0"/>
              </a:rPr>
              <a:t>VÍ DỤ:</a:t>
            </a:r>
          </a:p>
          <a:p>
            <a:pPr lvl="1" algn="just">
              <a:lnSpc>
                <a:spcPct val="150000"/>
              </a:lnSpc>
              <a:spcBef>
                <a:spcPts val="700"/>
              </a:spcBef>
              <a:spcAft>
                <a:spcPts val="700"/>
              </a:spcAft>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 Thiếu nhi phải chăm tập thể dục để rèn luyện sức khỏe.</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71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sp>
        <p:nvSpPr>
          <p:cNvPr id="3" name="TextBox 3"/>
          <p:cNvSpPr txBox="1"/>
          <p:nvPr/>
        </p:nvSpPr>
        <p:spPr>
          <a:xfrm>
            <a:off x="2667000" y="2966401"/>
            <a:ext cx="13716000" cy="2633926"/>
          </a:xfrm>
          <a:prstGeom prst="rect">
            <a:avLst/>
          </a:prstGeom>
        </p:spPr>
        <p:txBody>
          <a:bodyPr wrap="square" lIns="0" tIns="0" rIns="0" bIns="0" rtlCol="0" anchor="t">
            <a:spAutoFit/>
          </a:bodyPr>
          <a:lstStyle/>
          <a:p>
            <a:pPr marL="0" lvl="0" indent="0" algn="ctr">
              <a:lnSpc>
                <a:spcPts val="10800"/>
              </a:lnSpc>
              <a:spcBef>
                <a:spcPct val="0"/>
              </a:spcBef>
            </a:pPr>
            <a:r>
              <a:rPr lang="en-US" sz="7200" b="1" dirty="0">
                <a:solidFill>
                  <a:srgbClr val="163042"/>
                </a:solidFill>
                <a:latin typeface="Arial" panose="020B0604020202020204" pitchFamily="34" charset="0"/>
                <a:cs typeface="Arial" panose="020B0604020202020204" pitchFamily="34" charset="0"/>
              </a:rPr>
              <a:t>HẸN </a:t>
            </a:r>
            <a:r>
              <a:rPr lang="en-US" sz="7200" b="1">
                <a:solidFill>
                  <a:srgbClr val="163042"/>
                </a:solidFill>
                <a:latin typeface="Arial" panose="020B0604020202020204" pitchFamily="34" charset="0"/>
                <a:cs typeface="Arial" panose="020B0604020202020204" pitchFamily="34" charset="0"/>
              </a:rPr>
              <a:t>GẶP LẠI </a:t>
            </a:r>
            <a:r>
              <a:rPr lang="en-US" sz="7200" b="1" dirty="0">
                <a:solidFill>
                  <a:srgbClr val="163042"/>
                </a:solidFill>
                <a:latin typeface="Arial" panose="020B0604020202020204" pitchFamily="34" charset="0"/>
                <a:cs typeface="Arial" panose="020B0604020202020204" pitchFamily="34" charset="0"/>
              </a:rPr>
              <a:t>EM </a:t>
            </a:r>
          </a:p>
          <a:p>
            <a:pPr marL="0" lvl="0" indent="0" algn="ctr">
              <a:lnSpc>
                <a:spcPts val="10800"/>
              </a:lnSpc>
              <a:spcBef>
                <a:spcPct val="0"/>
              </a:spcBef>
            </a:pPr>
            <a:r>
              <a:rPr lang="en-US" sz="7200" b="1" dirty="0">
                <a:solidFill>
                  <a:srgbClr val="163042"/>
                </a:solidFill>
                <a:latin typeface="Arial" panose="020B0604020202020204" pitchFamily="34" charset="0"/>
                <a:cs typeface="Arial" panose="020B0604020202020204" pitchFamily="34" charset="0"/>
              </a:rPr>
              <a:t>TRONG BÀI HỌC SAU!</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8900970"/>
            <a:ext cx="18742690" cy="27720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8845" y="5736390"/>
            <a:ext cx="7521543" cy="604673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8845" y="0"/>
            <a:ext cx="2946138" cy="554567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055260">
            <a:off x="1287924" y="2768420"/>
            <a:ext cx="926865" cy="93386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055260">
            <a:off x="12873205" y="-192288"/>
            <a:ext cx="926865" cy="93386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055260">
            <a:off x="16954797" y="8992643"/>
            <a:ext cx="609006" cy="613609"/>
          </a:xfrm>
          <a:prstGeom prst="rect">
            <a:avLst/>
          </a:prstGeom>
        </p:spPr>
      </p:pic>
    </p:spTree>
    <p:extLst>
      <p:ext uri="{BB962C8B-B14F-4D97-AF65-F5344CB8AC3E}">
        <p14:creationId xmlns:p14="http://schemas.microsoft.com/office/powerpoint/2010/main" val="6691480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596" y="6813921"/>
            <a:ext cx="18523193" cy="9362632"/>
          </a:xfrm>
          <a:prstGeom prst="rect">
            <a:avLst/>
          </a:prstGeom>
        </p:spPr>
      </p:pic>
      <p:grpSp>
        <p:nvGrpSpPr>
          <p:cNvPr id="4" name="Group 4"/>
          <p:cNvGrpSpPr/>
          <p:nvPr/>
        </p:nvGrpSpPr>
        <p:grpSpPr>
          <a:xfrm>
            <a:off x="4800600" y="2354458"/>
            <a:ext cx="9433710" cy="3579367"/>
            <a:chOff x="0" y="0"/>
            <a:chExt cx="3957012" cy="1016724"/>
          </a:xfrm>
        </p:grpSpPr>
        <p:sp>
          <p:nvSpPr>
            <p:cNvPr id="5" name="Freeform 5"/>
            <p:cNvSpPr/>
            <p:nvPr/>
          </p:nvSpPr>
          <p:spPr>
            <a:xfrm>
              <a:off x="0" y="0"/>
              <a:ext cx="3957012" cy="1016724"/>
            </a:xfrm>
            <a:custGeom>
              <a:avLst/>
              <a:gdLst/>
              <a:ahLst/>
              <a:cxnLst/>
              <a:rect l="l" t="t" r="r" b="b"/>
              <a:pathLst>
                <a:path w="3957012" h="1016724">
                  <a:moveTo>
                    <a:pt x="3832552" y="1016724"/>
                  </a:moveTo>
                  <a:lnTo>
                    <a:pt x="124460" y="1016724"/>
                  </a:lnTo>
                  <a:cubicBezTo>
                    <a:pt x="55880" y="1016724"/>
                    <a:pt x="0" y="960844"/>
                    <a:pt x="0" y="892264"/>
                  </a:cubicBezTo>
                  <a:lnTo>
                    <a:pt x="0" y="124460"/>
                  </a:lnTo>
                  <a:cubicBezTo>
                    <a:pt x="0" y="55880"/>
                    <a:pt x="55880" y="0"/>
                    <a:pt x="124460" y="0"/>
                  </a:cubicBezTo>
                  <a:lnTo>
                    <a:pt x="3832552" y="0"/>
                  </a:lnTo>
                  <a:cubicBezTo>
                    <a:pt x="3901132" y="0"/>
                    <a:pt x="3957012" y="55880"/>
                    <a:pt x="3957012" y="124460"/>
                  </a:cubicBezTo>
                  <a:lnTo>
                    <a:pt x="3957012" y="892264"/>
                  </a:lnTo>
                  <a:cubicBezTo>
                    <a:pt x="3957012" y="960844"/>
                    <a:pt x="3901132" y="1016724"/>
                    <a:pt x="3832552" y="1016724"/>
                  </a:cubicBezTo>
                  <a:close/>
                </a:path>
              </a:pathLst>
            </a:custGeom>
            <a:solidFill>
              <a:srgbClr val="F2B248"/>
            </a:solidFill>
          </p:spPr>
        </p:sp>
      </p:grpSp>
      <p:sp>
        <p:nvSpPr>
          <p:cNvPr id="11" name="TextBox 11"/>
          <p:cNvSpPr txBox="1"/>
          <p:nvPr/>
        </p:nvSpPr>
        <p:spPr>
          <a:xfrm>
            <a:off x="7155255" y="4000500"/>
            <a:ext cx="4724400" cy="718145"/>
          </a:xfrm>
          <a:prstGeom prst="rect">
            <a:avLst/>
          </a:prstGeom>
        </p:spPr>
        <p:txBody>
          <a:bodyPr wrap="square" lIns="0" tIns="0" rIns="0" bIns="0" rtlCol="0" anchor="t">
            <a:spAutoFit/>
          </a:bodyPr>
          <a:lstStyle/>
          <a:p>
            <a:pPr algn="ctr">
              <a:lnSpc>
                <a:spcPts val="5599"/>
              </a:lnSpc>
            </a:pPr>
            <a:r>
              <a:rPr lang="en-US" sz="8600" b="1" dirty="0">
                <a:solidFill>
                  <a:srgbClr val="163042"/>
                </a:solidFill>
                <a:latin typeface="Arial" panose="020B0604020202020204" pitchFamily="34" charset="0"/>
                <a:cs typeface="Arial" panose="020B0604020202020204" pitchFamily="34" charset="0"/>
              </a:rPr>
              <a:t>CHIA SẺ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2661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258300"/>
            <a:ext cx="18742690" cy="2319481"/>
          </a:xfrm>
          <a:prstGeom prst="rect">
            <a:avLst/>
          </a:prstGeom>
        </p:spPr>
      </p:pic>
      <p:sp>
        <p:nvSpPr>
          <p:cNvPr id="4" name="TextBox 4"/>
          <p:cNvSpPr txBox="1"/>
          <p:nvPr/>
        </p:nvSpPr>
        <p:spPr>
          <a:xfrm>
            <a:off x="3200400" y="419100"/>
            <a:ext cx="11239500" cy="1384995"/>
          </a:xfrm>
          <a:prstGeom prst="rect">
            <a:avLst/>
          </a:prstGeom>
        </p:spPr>
        <p:txBody>
          <a:bodyPr wrap="square" lIns="0" tIns="0" rIns="0" bIns="0" rtlCol="0" anchor="t">
            <a:spAutoFit/>
          </a:bodyPr>
          <a:lstStyle/>
          <a:p>
            <a:pPr marL="0" lvl="0" indent="0" algn="l">
              <a:lnSpc>
                <a:spcPts val="10800"/>
              </a:lnSpc>
              <a:spcBef>
                <a:spcPct val="0"/>
              </a:spcBef>
            </a:pPr>
            <a:r>
              <a:rPr lang="en-US" sz="4800" b="1" i="1" dirty="0">
                <a:solidFill>
                  <a:srgbClr val="FFFFFF"/>
                </a:solidFill>
                <a:latin typeface="Arial" panose="020B0604020202020204" pitchFamily="34" charset="0"/>
                <a:cs typeface="Arial" panose="020B0604020202020204" pitchFamily="34" charset="0"/>
              </a:rPr>
              <a:t>1. </a:t>
            </a:r>
            <a:r>
              <a:rPr lang="en-US" sz="4800" b="1" i="1" dirty="0" err="1">
                <a:solidFill>
                  <a:srgbClr val="FFFFFF"/>
                </a:solidFill>
                <a:latin typeface="Arial" panose="020B0604020202020204" pitchFamily="34" charset="0"/>
                <a:cs typeface="Arial" panose="020B0604020202020204" pitchFamily="34" charset="0"/>
              </a:rPr>
              <a:t>Quan</a:t>
            </a:r>
            <a:r>
              <a:rPr lang="en-US" sz="4800" b="1" i="1" dirty="0">
                <a:solidFill>
                  <a:srgbClr val="FFFFFF"/>
                </a:solidFill>
                <a:latin typeface="Arial" panose="020B0604020202020204" pitchFamily="34" charset="0"/>
                <a:cs typeface="Arial" panose="020B0604020202020204" pitchFamily="34" charset="0"/>
              </a:rPr>
              <a:t> </a:t>
            </a:r>
            <a:r>
              <a:rPr lang="en-US" sz="4800" b="1" i="1" dirty="0" err="1">
                <a:solidFill>
                  <a:srgbClr val="FFFFFF"/>
                </a:solidFill>
                <a:latin typeface="Arial" panose="020B0604020202020204" pitchFamily="34" charset="0"/>
                <a:cs typeface="Arial" panose="020B0604020202020204" pitchFamily="34" charset="0"/>
              </a:rPr>
              <a:t>sát</a:t>
            </a:r>
            <a:r>
              <a:rPr lang="en-US" sz="4800" b="1" i="1" dirty="0">
                <a:solidFill>
                  <a:srgbClr val="FFFFFF"/>
                </a:solidFill>
                <a:latin typeface="Arial" panose="020B0604020202020204" pitchFamily="34" charset="0"/>
                <a:cs typeface="Arial" panose="020B0604020202020204" pitchFamily="34" charset="0"/>
              </a:rPr>
              <a:t> </a:t>
            </a:r>
            <a:r>
              <a:rPr lang="en-US" sz="4800" b="1" i="1" dirty="0" err="1">
                <a:solidFill>
                  <a:srgbClr val="FFFFFF"/>
                </a:solidFill>
                <a:latin typeface="Arial" panose="020B0604020202020204" pitchFamily="34" charset="0"/>
                <a:cs typeface="Arial" panose="020B0604020202020204" pitchFamily="34" charset="0"/>
              </a:rPr>
              <a:t>ảnh</a:t>
            </a:r>
            <a:r>
              <a:rPr lang="en-US" sz="4800" b="1" i="1" dirty="0">
                <a:solidFill>
                  <a:srgbClr val="FFFFFF"/>
                </a:solidFill>
                <a:latin typeface="Arial" panose="020B0604020202020204" pitchFamily="34" charset="0"/>
                <a:cs typeface="Arial" panose="020B0604020202020204" pitchFamily="34" charset="0"/>
              </a:rPr>
              <a:t> </a:t>
            </a:r>
            <a:r>
              <a:rPr lang="en-US" sz="4800" b="1" i="1" dirty="0" err="1">
                <a:solidFill>
                  <a:srgbClr val="FFFFFF"/>
                </a:solidFill>
                <a:latin typeface="Arial" panose="020B0604020202020204" pitchFamily="34" charset="0"/>
                <a:cs typeface="Arial" panose="020B0604020202020204" pitchFamily="34" charset="0"/>
              </a:rPr>
              <a:t>Đền</a:t>
            </a:r>
            <a:r>
              <a:rPr lang="en-US" sz="4800" b="1" i="1" dirty="0">
                <a:solidFill>
                  <a:srgbClr val="FFFFFF"/>
                </a:solidFill>
                <a:latin typeface="Arial" panose="020B0604020202020204" pitchFamily="34" charset="0"/>
                <a:cs typeface="Arial" panose="020B0604020202020204" pitchFamily="34" charset="0"/>
              </a:rPr>
              <a:t> </a:t>
            </a:r>
            <a:r>
              <a:rPr lang="en-US" sz="4800" b="1" i="1" dirty="0" err="1">
                <a:solidFill>
                  <a:srgbClr val="FFFFFF"/>
                </a:solidFill>
                <a:latin typeface="Arial" panose="020B0604020202020204" pitchFamily="34" charset="0"/>
                <a:cs typeface="Arial" panose="020B0604020202020204" pitchFamily="34" charset="0"/>
              </a:rPr>
              <a:t>Hùng</a:t>
            </a:r>
            <a:r>
              <a:rPr lang="en-US" sz="4800" b="1" i="1" dirty="0">
                <a:solidFill>
                  <a:srgbClr val="FFFFFF"/>
                </a:solidFill>
                <a:latin typeface="Arial" panose="020B0604020202020204" pitchFamily="34" charset="0"/>
                <a:cs typeface="Arial" panose="020B0604020202020204" pitchFamily="34" charset="0"/>
              </a:rPr>
              <a:t> ở </a:t>
            </a:r>
            <a:r>
              <a:rPr lang="en-US" sz="4800" b="1" i="1" dirty="0" err="1">
                <a:solidFill>
                  <a:srgbClr val="FFFFFF"/>
                </a:solidFill>
                <a:latin typeface="Arial" panose="020B0604020202020204" pitchFamily="34" charset="0"/>
                <a:cs typeface="Arial" panose="020B0604020202020204" pitchFamily="34" charset="0"/>
              </a:rPr>
              <a:t>Phú</a:t>
            </a:r>
            <a:r>
              <a:rPr lang="en-US" sz="4800" b="1" i="1" dirty="0">
                <a:solidFill>
                  <a:srgbClr val="FFFFFF"/>
                </a:solidFill>
                <a:latin typeface="Arial" panose="020B0604020202020204" pitchFamily="34" charset="0"/>
                <a:cs typeface="Arial" panose="020B0604020202020204" pitchFamily="34" charset="0"/>
              </a:rPr>
              <a:t> </a:t>
            </a:r>
            <a:r>
              <a:rPr lang="en-US" sz="4800" b="1" i="1" dirty="0" err="1">
                <a:solidFill>
                  <a:srgbClr val="FFFFFF"/>
                </a:solidFill>
                <a:latin typeface="Arial" panose="020B0604020202020204" pitchFamily="34" charset="0"/>
                <a:cs typeface="Arial" panose="020B0604020202020204" pitchFamily="34" charset="0"/>
              </a:rPr>
              <a:t>Thọ</a:t>
            </a:r>
            <a:r>
              <a:rPr lang="en-US" sz="4800" b="1" i="1" dirty="0">
                <a:solidFill>
                  <a:srgbClr val="FFFFFF"/>
                </a:solidFill>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1221" y="2095500"/>
            <a:ext cx="13217857" cy="5943600"/>
          </a:xfrm>
          <a:prstGeom prst="rect">
            <a:avLst/>
          </a:prstGeom>
        </p:spPr>
      </p:pic>
      <p:sp>
        <p:nvSpPr>
          <p:cNvPr id="18" name="TextBox 17"/>
          <p:cNvSpPr txBox="1"/>
          <p:nvPr/>
        </p:nvSpPr>
        <p:spPr>
          <a:xfrm>
            <a:off x="2362200" y="6743700"/>
            <a:ext cx="6324600" cy="1738296"/>
          </a:xfrm>
          <a:prstGeom prst="rect">
            <a:avLst/>
          </a:prstGeom>
          <a:noFill/>
        </p:spPr>
        <p:txBody>
          <a:bodyPr wrap="square" rtlCol="0">
            <a:spAutoFit/>
          </a:bodyPr>
          <a:lstStyle/>
          <a:p>
            <a:pPr algn="ctr">
              <a:lnSpc>
                <a:spcPct val="150000"/>
              </a:lnSpc>
            </a:pPr>
            <a:r>
              <a:rPr lang="en-US" sz="3800" dirty="0" err="1">
                <a:solidFill>
                  <a:schemeClr val="bg1"/>
                </a:solidFill>
                <a:latin typeface="Arial" panose="020B0604020202020204" pitchFamily="34" charset="0"/>
                <a:cs typeface="Arial" panose="020B0604020202020204" pitchFamily="34" charset="0"/>
              </a:rPr>
              <a:t>Đền</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Hùng</a:t>
            </a:r>
            <a:r>
              <a:rPr lang="en-US" sz="3800" dirty="0">
                <a:solidFill>
                  <a:schemeClr val="bg1"/>
                </a:solidFill>
                <a:latin typeface="Arial" panose="020B0604020202020204" pitchFamily="34" charset="0"/>
                <a:cs typeface="Arial" panose="020B0604020202020204" pitchFamily="34" charset="0"/>
              </a:rPr>
              <a:t> trên </a:t>
            </a:r>
            <a:r>
              <a:rPr lang="en-US" sz="3800" dirty="0" err="1">
                <a:solidFill>
                  <a:schemeClr val="bg1"/>
                </a:solidFill>
                <a:latin typeface="Arial" panose="020B0604020202020204" pitchFamily="34" charset="0"/>
                <a:cs typeface="Arial" panose="020B0604020202020204" pitchFamily="34" charset="0"/>
              </a:rPr>
              <a:t>núi</a:t>
            </a:r>
            <a:endParaRPr lang="en-US" sz="3800" dirty="0">
              <a:solidFill>
                <a:schemeClr val="bg1"/>
              </a:solidFill>
              <a:latin typeface="Arial" panose="020B0604020202020204" pitchFamily="34" charset="0"/>
              <a:cs typeface="Arial" panose="020B0604020202020204" pitchFamily="34" charset="0"/>
            </a:endParaRPr>
          </a:p>
          <a:p>
            <a:pPr algn="ctr">
              <a:lnSpc>
                <a:spcPct val="150000"/>
              </a:lnSpc>
            </a:pP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Nghĩa</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Lĩnh</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tỉnh</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Phú</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Thọ</a:t>
            </a:r>
            <a:endParaRPr lang="en-US" sz="3800"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9255457" y="6743700"/>
            <a:ext cx="6324600" cy="1846659"/>
          </a:xfrm>
          <a:prstGeom prst="rect">
            <a:avLst/>
          </a:prstGeom>
          <a:noFill/>
        </p:spPr>
        <p:txBody>
          <a:bodyPr wrap="square" rtlCol="0">
            <a:spAutoFit/>
          </a:bodyPr>
          <a:lstStyle/>
          <a:p>
            <a:pPr algn="ctr">
              <a:lnSpc>
                <a:spcPct val="150000"/>
              </a:lnSpc>
            </a:pPr>
            <a:r>
              <a:rPr lang="en-US" sz="3800" dirty="0">
                <a:solidFill>
                  <a:schemeClr val="bg1"/>
                </a:solidFill>
                <a:latin typeface="Arial" panose="020B0604020202020204" pitchFamily="34" charset="0"/>
                <a:cs typeface="Arial" panose="020B0604020202020204" pitchFamily="34" charset="0"/>
              </a:rPr>
              <a:t>Người </a:t>
            </a:r>
            <a:r>
              <a:rPr lang="en-US" sz="3800" dirty="0" err="1">
                <a:solidFill>
                  <a:schemeClr val="bg1"/>
                </a:solidFill>
                <a:latin typeface="Arial" panose="020B0604020202020204" pitchFamily="34" charset="0"/>
                <a:cs typeface="Arial" panose="020B0604020202020204" pitchFamily="34" charset="0"/>
              </a:rPr>
              <a:t>dân</a:t>
            </a:r>
            <a:r>
              <a:rPr lang="en-US" sz="3800" dirty="0">
                <a:solidFill>
                  <a:schemeClr val="bg1"/>
                </a:solidFill>
                <a:latin typeface="Arial" panose="020B0604020202020204" pitchFamily="34" charset="0"/>
                <a:cs typeface="Arial" panose="020B0604020202020204" pitchFamily="34" charset="0"/>
              </a:rPr>
              <a:t> cả </a:t>
            </a:r>
            <a:r>
              <a:rPr lang="en-US" sz="3800" dirty="0" err="1">
                <a:solidFill>
                  <a:schemeClr val="bg1"/>
                </a:solidFill>
                <a:latin typeface="Arial" panose="020B0604020202020204" pitchFamily="34" charset="0"/>
                <a:cs typeface="Arial" panose="020B0604020202020204" pitchFamily="34" charset="0"/>
              </a:rPr>
              <a:t>nước</a:t>
            </a:r>
            <a:r>
              <a:rPr lang="en-US" sz="3800" dirty="0">
                <a:solidFill>
                  <a:schemeClr val="bg1"/>
                </a:solidFill>
                <a:latin typeface="Arial" panose="020B0604020202020204" pitchFamily="34" charset="0"/>
                <a:cs typeface="Arial" panose="020B0604020202020204" pitchFamily="34" charset="0"/>
              </a:rPr>
              <a:t> về </a:t>
            </a:r>
            <a:r>
              <a:rPr lang="en-US" sz="3800" dirty="0" err="1">
                <a:solidFill>
                  <a:schemeClr val="bg1"/>
                </a:solidFill>
                <a:latin typeface="Arial" panose="020B0604020202020204" pitchFamily="34" charset="0"/>
                <a:cs typeface="Arial" panose="020B0604020202020204" pitchFamily="34" charset="0"/>
              </a:rPr>
              <a:t>Giỗ</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Tổ</a:t>
            </a:r>
            <a:r>
              <a:rPr lang="en-US" sz="3800" dirty="0">
                <a:solidFill>
                  <a:schemeClr val="bg1"/>
                </a:solidFill>
                <a:latin typeface="Arial" panose="020B0604020202020204" pitchFamily="34" charset="0"/>
                <a:cs typeface="Arial" panose="020B0604020202020204" pitchFamily="34" charset="0"/>
              </a:rPr>
              <a:t> ở </a:t>
            </a:r>
            <a:r>
              <a:rPr lang="en-US" sz="3800" dirty="0" err="1">
                <a:solidFill>
                  <a:schemeClr val="bg1"/>
                </a:solidFill>
                <a:latin typeface="Arial" panose="020B0604020202020204" pitchFamily="34" charset="0"/>
                <a:cs typeface="Arial" panose="020B0604020202020204" pitchFamily="34" charset="0"/>
              </a:rPr>
              <a:t>Đền</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Hùng</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Phú</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Thọ</a:t>
            </a:r>
            <a:endParaRPr lang="en-US" sz="38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661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258300"/>
            <a:ext cx="18742690" cy="2319481"/>
          </a:xfrm>
          <a:prstGeom prst="rect">
            <a:avLst/>
          </a:prstGeom>
        </p:spPr>
      </p:pic>
      <p:sp>
        <p:nvSpPr>
          <p:cNvPr id="4" name="TextBox 4"/>
          <p:cNvSpPr txBox="1"/>
          <p:nvPr/>
        </p:nvSpPr>
        <p:spPr>
          <a:xfrm>
            <a:off x="1714500" y="1091505"/>
            <a:ext cx="14859000" cy="1384995"/>
          </a:xfrm>
          <a:prstGeom prst="rect">
            <a:avLst/>
          </a:prstGeom>
        </p:spPr>
        <p:txBody>
          <a:bodyPr wrap="square" lIns="0" tIns="0" rIns="0" bIns="0" rtlCol="0" anchor="t">
            <a:spAutoFit/>
          </a:bodyPr>
          <a:lstStyle/>
          <a:p>
            <a:pPr marL="0" lvl="0" indent="0" algn="l">
              <a:lnSpc>
                <a:spcPts val="10800"/>
              </a:lnSpc>
              <a:spcBef>
                <a:spcPct val="0"/>
              </a:spcBef>
            </a:pPr>
            <a:r>
              <a:rPr lang="en-US" sz="4800" b="1" i="1" dirty="0">
                <a:solidFill>
                  <a:srgbClr val="FFFFFF"/>
                </a:solidFill>
                <a:latin typeface="Arial" panose="020B0604020202020204" pitchFamily="34" charset="0"/>
                <a:cs typeface="Arial" panose="020B0604020202020204" pitchFamily="34" charset="0"/>
              </a:rPr>
              <a:t>2. Đọc câu </a:t>
            </a:r>
            <a:r>
              <a:rPr lang="en-US" sz="4800" b="1" i="1" dirty="0" err="1">
                <a:solidFill>
                  <a:srgbClr val="FFFFFF"/>
                </a:solidFill>
                <a:latin typeface="Arial" panose="020B0604020202020204" pitchFamily="34" charset="0"/>
                <a:cs typeface="Arial" panose="020B0604020202020204" pitchFamily="34" charset="0"/>
              </a:rPr>
              <a:t>thơ</a:t>
            </a:r>
            <a:r>
              <a:rPr lang="en-US" sz="4800" b="1" i="1" dirty="0">
                <a:solidFill>
                  <a:srgbClr val="FFFFFF"/>
                </a:solidFill>
                <a:latin typeface="Arial" panose="020B0604020202020204" pitchFamily="34" charset="0"/>
                <a:cs typeface="Arial" panose="020B0604020202020204" pitchFamily="34" charset="0"/>
              </a:rPr>
              <a:t> </a:t>
            </a:r>
            <a:r>
              <a:rPr lang="en-US" sz="4800" b="1" i="1" dirty="0" err="1">
                <a:solidFill>
                  <a:srgbClr val="FFFFFF"/>
                </a:solidFill>
                <a:latin typeface="Arial" panose="020B0604020202020204" pitchFamily="34" charset="0"/>
                <a:cs typeface="Arial" panose="020B0604020202020204" pitchFamily="34" charset="0"/>
              </a:rPr>
              <a:t>sau</a:t>
            </a:r>
            <a:r>
              <a:rPr lang="en-US" sz="4800" b="1" i="1" dirty="0">
                <a:solidFill>
                  <a:srgbClr val="FFFFFF"/>
                </a:solidFill>
                <a:latin typeface="Arial" panose="020B0604020202020204" pitchFamily="34" charset="0"/>
                <a:cs typeface="Arial" panose="020B0604020202020204" pitchFamily="34" charset="0"/>
              </a:rPr>
              <a:t> </a:t>
            </a:r>
            <a:r>
              <a:rPr lang="en-US" sz="4800" b="1" i="1" dirty="0" err="1">
                <a:solidFill>
                  <a:srgbClr val="FFFFFF"/>
                </a:solidFill>
                <a:latin typeface="Arial" panose="020B0604020202020204" pitchFamily="34" charset="0"/>
                <a:cs typeface="Arial" panose="020B0604020202020204" pitchFamily="34" charset="0"/>
              </a:rPr>
              <a:t>và</a:t>
            </a:r>
            <a:r>
              <a:rPr lang="en-US" sz="4800" b="1" i="1" dirty="0">
                <a:solidFill>
                  <a:srgbClr val="FFFFFF"/>
                </a:solidFill>
                <a:latin typeface="Arial" panose="020B0604020202020204" pitchFamily="34" charset="0"/>
                <a:cs typeface="Arial" panose="020B0604020202020204" pitchFamily="34" charset="0"/>
              </a:rPr>
              <a:t> </a:t>
            </a:r>
            <a:r>
              <a:rPr lang="en-US" sz="4800" b="1" i="1" dirty="0" err="1">
                <a:solidFill>
                  <a:srgbClr val="FFFFFF"/>
                </a:solidFill>
                <a:latin typeface="Arial" panose="020B0604020202020204" pitchFamily="34" charset="0"/>
                <a:cs typeface="Arial" panose="020B0604020202020204" pitchFamily="34" charset="0"/>
              </a:rPr>
              <a:t>cho</a:t>
            </a:r>
            <a:r>
              <a:rPr lang="en-US" sz="4800" b="1" i="1" dirty="0">
                <a:solidFill>
                  <a:srgbClr val="FFFFFF"/>
                </a:solidFill>
                <a:latin typeface="Arial" panose="020B0604020202020204" pitchFamily="34" charset="0"/>
                <a:cs typeface="Arial" panose="020B0604020202020204" pitchFamily="34" charset="0"/>
              </a:rPr>
              <a:t> biết các </a:t>
            </a:r>
            <a:r>
              <a:rPr lang="en-US" sz="4800" b="1" i="1" dirty="0" err="1">
                <a:solidFill>
                  <a:srgbClr val="FFFFFF"/>
                </a:solidFill>
                <a:latin typeface="Arial" panose="020B0604020202020204" pitchFamily="34" charset="0"/>
                <a:cs typeface="Arial" panose="020B0604020202020204" pitchFamily="34" charset="0"/>
              </a:rPr>
              <a:t>Vua</a:t>
            </a:r>
            <a:r>
              <a:rPr lang="en-US" sz="4800" b="1" i="1" dirty="0">
                <a:solidFill>
                  <a:srgbClr val="FFFFFF"/>
                </a:solidFill>
                <a:latin typeface="Arial" panose="020B0604020202020204" pitchFamily="34" charset="0"/>
                <a:cs typeface="Arial" panose="020B0604020202020204" pitchFamily="34" charset="0"/>
              </a:rPr>
              <a:t> </a:t>
            </a:r>
            <a:r>
              <a:rPr lang="en-US" sz="4800" b="1" i="1" dirty="0" err="1">
                <a:solidFill>
                  <a:srgbClr val="FFFFFF"/>
                </a:solidFill>
                <a:latin typeface="Arial" panose="020B0604020202020204" pitchFamily="34" charset="0"/>
                <a:cs typeface="Arial" panose="020B0604020202020204" pitchFamily="34" charset="0"/>
              </a:rPr>
              <a:t>Hùng</a:t>
            </a:r>
            <a:r>
              <a:rPr lang="en-US" sz="4800" b="1" i="1" dirty="0">
                <a:solidFill>
                  <a:srgbClr val="FFFFFF"/>
                </a:solidFill>
                <a:latin typeface="Arial" panose="020B0604020202020204" pitchFamily="34" charset="0"/>
                <a:cs typeface="Arial" panose="020B0604020202020204" pitchFamily="34" charset="0"/>
              </a:rPr>
              <a:t> là </a:t>
            </a:r>
            <a:r>
              <a:rPr lang="en-US" sz="4800" b="1" i="1" dirty="0" err="1">
                <a:solidFill>
                  <a:srgbClr val="FFFFFF"/>
                </a:solidFill>
                <a:latin typeface="Arial" panose="020B0604020202020204" pitchFamily="34" charset="0"/>
                <a:cs typeface="Arial" panose="020B0604020202020204" pitchFamily="34" charset="0"/>
              </a:rPr>
              <a:t>ai</a:t>
            </a:r>
            <a:endParaRPr lang="en-US" sz="4800" b="1" i="1" dirty="0">
              <a:solidFill>
                <a:srgbClr val="FFFFF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19308"/>
          <a:stretch/>
        </p:blipFill>
        <p:spPr>
          <a:xfrm>
            <a:off x="-304800" y="2933700"/>
            <a:ext cx="5129141" cy="652761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3740198"/>
            <a:ext cx="13470992" cy="2457307"/>
          </a:xfrm>
          <a:prstGeom prst="rect">
            <a:avLst/>
          </a:prstGeom>
        </p:spPr>
      </p:pic>
    </p:spTree>
    <p:extLst>
      <p:ext uri="{BB962C8B-B14F-4D97-AF65-F5344CB8AC3E}">
        <p14:creationId xmlns:p14="http://schemas.microsoft.com/office/powerpoint/2010/main" val="1678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2" name="Group 2"/>
          <p:cNvGrpSpPr/>
          <p:nvPr/>
        </p:nvGrpSpPr>
        <p:grpSpPr>
          <a:xfrm>
            <a:off x="2296990" y="723900"/>
            <a:ext cx="13372446" cy="3690660"/>
            <a:chOff x="-2198362" y="-7979"/>
            <a:chExt cx="17829928" cy="4920882"/>
          </a:xfrm>
        </p:grpSpPr>
        <p:grpSp>
          <p:nvGrpSpPr>
            <p:cNvPr id="3" name="Group 3"/>
            <p:cNvGrpSpPr/>
            <p:nvPr/>
          </p:nvGrpSpPr>
          <p:grpSpPr>
            <a:xfrm>
              <a:off x="2438220" y="-7979"/>
              <a:ext cx="8556766" cy="2183354"/>
              <a:chOff x="539278" y="-4262"/>
              <a:chExt cx="4570492" cy="1166212"/>
            </a:xfrm>
          </p:grpSpPr>
          <p:sp>
            <p:nvSpPr>
              <p:cNvPr id="4" name="Freeform 4"/>
              <p:cNvSpPr/>
              <p:nvPr/>
            </p:nvSpPr>
            <p:spPr>
              <a:xfrm>
                <a:off x="539278" y="-4262"/>
                <a:ext cx="4570492" cy="1166212"/>
              </a:xfrm>
              <a:custGeom>
                <a:avLst/>
                <a:gdLst/>
                <a:ahLst/>
                <a:cxnLst/>
                <a:rect l="l" t="t" r="r" b="b"/>
                <a:pathLst>
                  <a:path w="5885814" h="1321390">
                    <a:moveTo>
                      <a:pt x="4946914" y="1310202"/>
                    </a:moveTo>
                    <a:cubicBezTo>
                      <a:pt x="4946914" y="1310202"/>
                      <a:pt x="4527161" y="1321390"/>
                      <a:pt x="4064576" y="1318769"/>
                    </a:cubicBezTo>
                    <a:cubicBezTo>
                      <a:pt x="2242732"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3490507" y="7673"/>
                    </a:cubicBezTo>
                    <a:cubicBezTo>
                      <a:pt x="4308235" y="0"/>
                      <a:pt x="4772162" y="7673"/>
                      <a:pt x="4772162" y="7673"/>
                    </a:cubicBezTo>
                    <a:cubicBezTo>
                      <a:pt x="5140470" y="15152"/>
                      <a:pt x="5503782" y="84484"/>
                      <a:pt x="5701523" y="207066"/>
                    </a:cubicBezTo>
                    <a:cubicBezTo>
                      <a:pt x="5852539" y="300683"/>
                      <a:pt x="5885814" y="425358"/>
                      <a:pt x="5876673" y="627606"/>
                    </a:cubicBezTo>
                    <a:lnTo>
                      <a:pt x="5876673" y="627609"/>
                    </a:lnTo>
                    <a:cubicBezTo>
                      <a:pt x="5876673" y="1068264"/>
                      <a:pt x="5593677" y="1282362"/>
                      <a:pt x="4946914" y="1310202"/>
                    </a:cubicBezTo>
                    <a:close/>
                  </a:path>
                </a:pathLst>
              </a:custGeom>
              <a:solidFill>
                <a:srgbClr val="163042"/>
              </a:solidFill>
            </p:spPr>
          </p:sp>
        </p:grpSp>
        <p:sp>
          <p:nvSpPr>
            <p:cNvPr id="5" name="TextBox 5"/>
            <p:cNvSpPr txBox="1"/>
            <p:nvPr/>
          </p:nvSpPr>
          <p:spPr>
            <a:xfrm>
              <a:off x="3756211" y="42821"/>
              <a:ext cx="5920784" cy="1846660"/>
            </a:xfrm>
            <a:prstGeom prst="rect">
              <a:avLst/>
            </a:prstGeom>
          </p:spPr>
          <p:txBody>
            <a:bodyPr wrap="square" lIns="0" tIns="0" rIns="0" bIns="0" rtlCol="0" anchor="t">
              <a:spAutoFit/>
            </a:bodyPr>
            <a:lstStyle/>
            <a:p>
              <a:pPr marL="0" lvl="0" indent="0" algn="ctr">
                <a:lnSpc>
                  <a:spcPts val="10800"/>
                </a:lnSpc>
                <a:spcBef>
                  <a:spcPct val="0"/>
                </a:spcBef>
              </a:pPr>
              <a:r>
                <a:rPr lang="en-US" sz="6400" b="1" i="1" dirty="0">
                  <a:solidFill>
                    <a:srgbClr val="FFFFFF"/>
                  </a:solidFill>
                  <a:latin typeface="Arial" panose="020B0604020202020204" pitchFamily="34" charset="0"/>
                  <a:cs typeface="Arial" panose="020B0604020202020204" pitchFamily="34" charset="0"/>
                </a:rPr>
                <a:t>Bài đọc 1</a:t>
              </a:r>
            </a:p>
          </p:txBody>
        </p:sp>
        <p:sp>
          <p:nvSpPr>
            <p:cNvPr id="6" name="TextBox 6"/>
            <p:cNvSpPr txBox="1"/>
            <p:nvPr/>
          </p:nvSpPr>
          <p:spPr>
            <a:xfrm>
              <a:off x="-2198362" y="4062499"/>
              <a:ext cx="17829928" cy="850404"/>
            </a:xfrm>
            <a:prstGeom prst="rect">
              <a:avLst/>
            </a:prstGeom>
          </p:spPr>
          <p:txBody>
            <a:bodyPr wrap="square" lIns="0" tIns="0" rIns="0" bIns="0" rtlCol="0" anchor="t">
              <a:spAutoFit/>
            </a:bodyPr>
            <a:lstStyle/>
            <a:p>
              <a:pPr algn="ctr">
                <a:lnSpc>
                  <a:spcPts val="3900"/>
                </a:lnSpc>
              </a:pPr>
              <a:r>
                <a:rPr lang="en-US" sz="9000" b="1" dirty="0">
                  <a:solidFill>
                    <a:srgbClr val="FFFFFF"/>
                  </a:solidFill>
                  <a:latin typeface="Arial" panose="020B0604020202020204" pitchFamily="34" charset="0"/>
                  <a:cs typeface="Arial" panose="020B0604020202020204" pitchFamily="34" charset="0"/>
                </a:rPr>
                <a:t>CON RỒNG CHÁU TIÊN</a:t>
              </a:r>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091470"/>
            <a:ext cx="18742690" cy="277206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6764" y="4760375"/>
            <a:ext cx="19221528" cy="527718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095" y="0"/>
            <a:ext cx="2528949" cy="476037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5899575" y="0"/>
            <a:ext cx="2528949" cy="47603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596" y="6813921"/>
            <a:ext cx="18523193" cy="9362632"/>
          </a:xfrm>
          <a:prstGeom prst="rect">
            <a:avLst/>
          </a:prstGeom>
        </p:spPr>
      </p:pic>
      <p:grpSp>
        <p:nvGrpSpPr>
          <p:cNvPr id="4" name="Group 4"/>
          <p:cNvGrpSpPr/>
          <p:nvPr/>
        </p:nvGrpSpPr>
        <p:grpSpPr>
          <a:xfrm>
            <a:off x="4800600" y="2354458"/>
            <a:ext cx="9433710" cy="3579367"/>
            <a:chOff x="0" y="0"/>
            <a:chExt cx="3957012" cy="1016724"/>
          </a:xfrm>
        </p:grpSpPr>
        <p:sp>
          <p:nvSpPr>
            <p:cNvPr id="5" name="Freeform 5"/>
            <p:cNvSpPr/>
            <p:nvPr/>
          </p:nvSpPr>
          <p:spPr>
            <a:xfrm>
              <a:off x="0" y="0"/>
              <a:ext cx="3957012" cy="1016724"/>
            </a:xfrm>
            <a:custGeom>
              <a:avLst/>
              <a:gdLst/>
              <a:ahLst/>
              <a:cxnLst/>
              <a:rect l="l" t="t" r="r" b="b"/>
              <a:pathLst>
                <a:path w="3957012" h="1016724">
                  <a:moveTo>
                    <a:pt x="3832552" y="1016724"/>
                  </a:moveTo>
                  <a:lnTo>
                    <a:pt x="124460" y="1016724"/>
                  </a:lnTo>
                  <a:cubicBezTo>
                    <a:pt x="55880" y="1016724"/>
                    <a:pt x="0" y="960844"/>
                    <a:pt x="0" y="892264"/>
                  </a:cubicBezTo>
                  <a:lnTo>
                    <a:pt x="0" y="124460"/>
                  </a:lnTo>
                  <a:cubicBezTo>
                    <a:pt x="0" y="55880"/>
                    <a:pt x="55880" y="0"/>
                    <a:pt x="124460" y="0"/>
                  </a:cubicBezTo>
                  <a:lnTo>
                    <a:pt x="3832552" y="0"/>
                  </a:lnTo>
                  <a:cubicBezTo>
                    <a:pt x="3901132" y="0"/>
                    <a:pt x="3957012" y="55880"/>
                    <a:pt x="3957012" y="124460"/>
                  </a:cubicBezTo>
                  <a:lnTo>
                    <a:pt x="3957012" y="892264"/>
                  </a:lnTo>
                  <a:cubicBezTo>
                    <a:pt x="3957012" y="960844"/>
                    <a:pt x="3901132" y="1016724"/>
                    <a:pt x="3832552" y="1016724"/>
                  </a:cubicBezTo>
                  <a:close/>
                </a:path>
              </a:pathLst>
            </a:custGeom>
            <a:solidFill>
              <a:srgbClr val="F2B248"/>
            </a:solidFill>
          </p:spPr>
        </p:sp>
      </p:grpSp>
      <p:sp>
        <p:nvSpPr>
          <p:cNvPr id="11" name="TextBox 11"/>
          <p:cNvSpPr txBox="1"/>
          <p:nvPr/>
        </p:nvSpPr>
        <p:spPr>
          <a:xfrm>
            <a:off x="7155255" y="4000500"/>
            <a:ext cx="4724400" cy="789640"/>
          </a:xfrm>
          <a:prstGeom prst="rect">
            <a:avLst/>
          </a:prstGeom>
        </p:spPr>
        <p:txBody>
          <a:bodyPr wrap="square" lIns="0" tIns="0" rIns="0" bIns="0" rtlCol="0" anchor="t">
            <a:spAutoFit/>
          </a:bodyPr>
          <a:lstStyle/>
          <a:p>
            <a:pPr algn="ctr">
              <a:lnSpc>
                <a:spcPts val="5599"/>
              </a:lnSpc>
            </a:pPr>
            <a:r>
              <a:rPr lang="en-US" sz="8600" b="1" dirty="0">
                <a:solidFill>
                  <a:srgbClr val="163042"/>
                </a:solidFill>
                <a:latin typeface="Arial" panose="020B0604020202020204" pitchFamily="34" charset="0"/>
                <a:cs typeface="Arial" panose="020B0604020202020204" pitchFamily="34" charset="0"/>
              </a:rPr>
              <a:t>ĐỌC</a:t>
            </a:r>
          </a:p>
        </p:txBody>
      </p:sp>
    </p:spTree>
    <p:extLst>
      <p:ext uri="{BB962C8B-B14F-4D97-AF65-F5344CB8AC3E}">
        <p14:creationId xmlns:p14="http://schemas.microsoft.com/office/powerpoint/2010/main" val="346773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3" name="Group 3"/>
          <p:cNvGrpSpPr/>
          <p:nvPr/>
        </p:nvGrpSpPr>
        <p:grpSpPr>
          <a:xfrm>
            <a:off x="4164333" y="571500"/>
            <a:ext cx="9959333" cy="1500295"/>
            <a:chOff x="0" y="-6452"/>
            <a:chExt cx="13279110" cy="2000392"/>
          </a:xfrm>
        </p:grpSpPr>
        <p:grpSp>
          <p:nvGrpSpPr>
            <p:cNvPr id="4" name="Group 4"/>
            <p:cNvGrpSpPr/>
            <p:nvPr/>
          </p:nvGrpSpPr>
          <p:grpSpPr>
            <a:xfrm>
              <a:off x="0" y="-6452"/>
              <a:ext cx="13279110" cy="2000392"/>
              <a:chOff x="0" y="-4262"/>
              <a:chExt cx="8771722" cy="1321390"/>
            </a:xfrm>
          </p:grpSpPr>
          <p:sp>
            <p:nvSpPr>
              <p:cNvPr id="5" name="Freeform 5"/>
              <p:cNvSpPr/>
              <p:nvPr/>
            </p:nvSpPr>
            <p:spPr>
              <a:xfrm>
                <a:off x="0" y="-4262"/>
                <a:ext cx="8771722"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solidFill>
                <a:srgbClr val="163042"/>
              </a:solidFill>
            </p:spPr>
          </p:sp>
        </p:grpSp>
        <p:sp>
          <p:nvSpPr>
            <p:cNvPr id="6" name="TextBox 6"/>
            <p:cNvSpPr txBox="1"/>
            <p:nvPr/>
          </p:nvSpPr>
          <p:spPr>
            <a:xfrm>
              <a:off x="1565744" y="583374"/>
              <a:ext cx="10147619" cy="820737"/>
            </a:xfrm>
            <a:prstGeom prst="rect">
              <a:avLst/>
            </a:prstGeom>
          </p:spPr>
          <p:txBody>
            <a:bodyPr wrap="square" lIns="0" tIns="0" rIns="0" bIns="0" rtlCol="0" anchor="t">
              <a:spAutoFit/>
            </a:bodyPr>
            <a:lstStyle/>
            <a:p>
              <a:pPr marL="0" lvl="0" indent="0" algn="ctr">
                <a:lnSpc>
                  <a:spcPts val="4799"/>
                </a:lnSpc>
                <a:spcBef>
                  <a:spcPct val="0"/>
                </a:spcBef>
              </a:pPr>
              <a:r>
                <a:rPr lang="en-US" sz="4800" b="1" dirty="0">
                  <a:solidFill>
                    <a:srgbClr val="FFFFFF"/>
                  </a:solidFill>
                  <a:latin typeface="Arial" panose="020B0604020202020204" pitchFamily="34" charset="0"/>
                  <a:cs typeface="Arial" panose="020B0604020202020204" pitchFamily="34" charset="0"/>
                </a:rPr>
                <a:t>CON RỒNG CHÁU TIÊN</a:t>
              </a:r>
            </a:p>
          </p:txBody>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091470"/>
            <a:ext cx="18742690" cy="2772061"/>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56553">
            <a:off x="1247952" y="8887234"/>
            <a:ext cx="736567" cy="742133"/>
          </a:xfrm>
          <a:prstGeom prst="rect">
            <a:avLst/>
          </a:prstGeom>
        </p:spPr>
      </p:pic>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55260">
            <a:off x="17824567" y="4576332"/>
            <a:ext cx="926865" cy="933869"/>
          </a:xfrm>
          <a:prstGeom prst="rect">
            <a:avLst/>
          </a:prstGeom>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2231" t="3418"/>
          <a:stretch/>
        </p:blipFill>
        <p:spPr>
          <a:xfrm>
            <a:off x="2857498" y="2476110"/>
            <a:ext cx="12573000" cy="6615360"/>
          </a:xfrm>
          <a:prstGeom prst="rect">
            <a:avLst/>
          </a:prstGeom>
        </p:spPr>
      </p:pic>
    </p:spTree>
    <p:extLst>
      <p:ext uri="{BB962C8B-B14F-4D97-AF65-F5344CB8AC3E}">
        <p14:creationId xmlns:p14="http://schemas.microsoft.com/office/powerpoint/2010/main" val="1672098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B248"/>
        </a:solidFill>
        <a:effectLst/>
      </p:bgPr>
    </p:bg>
    <p:spTree>
      <p:nvGrpSpPr>
        <p:cNvPr id="1" name=""/>
        <p:cNvGrpSpPr/>
        <p:nvPr/>
      </p:nvGrpSpPr>
      <p:grpSpPr>
        <a:xfrm>
          <a:off x="0" y="0"/>
          <a:ext cx="0" cy="0"/>
          <a:chOff x="0" y="0"/>
          <a:chExt cx="0" cy="0"/>
        </a:xfrm>
      </p:grpSpPr>
      <p:grpSp>
        <p:nvGrpSpPr>
          <p:cNvPr id="3" name="Group 3"/>
          <p:cNvGrpSpPr/>
          <p:nvPr/>
        </p:nvGrpSpPr>
        <p:grpSpPr>
          <a:xfrm>
            <a:off x="4164333" y="571500"/>
            <a:ext cx="9959333" cy="1500295"/>
            <a:chOff x="0" y="-6452"/>
            <a:chExt cx="13279110" cy="2000392"/>
          </a:xfrm>
        </p:grpSpPr>
        <p:grpSp>
          <p:nvGrpSpPr>
            <p:cNvPr id="4" name="Group 4"/>
            <p:cNvGrpSpPr/>
            <p:nvPr/>
          </p:nvGrpSpPr>
          <p:grpSpPr>
            <a:xfrm>
              <a:off x="0" y="-6452"/>
              <a:ext cx="13279110" cy="2000392"/>
              <a:chOff x="0" y="-4262"/>
              <a:chExt cx="8771722" cy="1321390"/>
            </a:xfrm>
          </p:grpSpPr>
          <p:sp>
            <p:nvSpPr>
              <p:cNvPr id="5" name="Freeform 5"/>
              <p:cNvSpPr/>
              <p:nvPr/>
            </p:nvSpPr>
            <p:spPr>
              <a:xfrm>
                <a:off x="0" y="-4262"/>
                <a:ext cx="8771722" cy="1321390"/>
              </a:xfrm>
              <a:custGeom>
                <a:avLst/>
                <a:gdLst/>
                <a:ahLst/>
                <a:cxnLst/>
                <a:rect l="l" t="t" r="r" b="b"/>
                <a:pathLst>
                  <a:path w="4457067" h="1321390">
                    <a:moveTo>
                      <a:pt x="3518167" y="1310202"/>
                    </a:moveTo>
                    <a:cubicBezTo>
                      <a:pt x="3518167" y="1310202"/>
                      <a:pt x="3098415" y="1321390"/>
                      <a:pt x="2635830" y="1318769"/>
                    </a:cubicBezTo>
                    <a:cubicBezTo>
                      <a:pt x="1857919"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2375868" y="7673"/>
                    </a:cubicBezTo>
                    <a:cubicBezTo>
                      <a:pt x="2879488" y="0"/>
                      <a:pt x="3343415" y="7673"/>
                      <a:pt x="3343415" y="7673"/>
                    </a:cubicBezTo>
                    <a:cubicBezTo>
                      <a:pt x="3711723" y="15152"/>
                      <a:pt x="4075036" y="84484"/>
                      <a:pt x="4272776" y="207066"/>
                    </a:cubicBezTo>
                    <a:cubicBezTo>
                      <a:pt x="4423793" y="300683"/>
                      <a:pt x="4457067" y="425358"/>
                      <a:pt x="4447927" y="627606"/>
                    </a:cubicBezTo>
                    <a:lnTo>
                      <a:pt x="4447927" y="627609"/>
                    </a:lnTo>
                    <a:cubicBezTo>
                      <a:pt x="4447927" y="1068264"/>
                      <a:pt x="4164930" y="1282362"/>
                      <a:pt x="3518167" y="1310202"/>
                    </a:cubicBezTo>
                    <a:close/>
                  </a:path>
                </a:pathLst>
              </a:custGeom>
              <a:solidFill>
                <a:srgbClr val="163042"/>
              </a:solidFill>
            </p:spPr>
          </p:sp>
        </p:grpSp>
        <p:sp>
          <p:nvSpPr>
            <p:cNvPr id="6" name="TextBox 6"/>
            <p:cNvSpPr txBox="1"/>
            <p:nvPr/>
          </p:nvSpPr>
          <p:spPr>
            <a:xfrm>
              <a:off x="1565744" y="583374"/>
              <a:ext cx="10147619" cy="820737"/>
            </a:xfrm>
            <a:prstGeom prst="rect">
              <a:avLst/>
            </a:prstGeom>
          </p:spPr>
          <p:txBody>
            <a:bodyPr wrap="square" lIns="0" tIns="0" rIns="0" bIns="0" rtlCol="0" anchor="t">
              <a:spAutoFit/>
            </a:bodyPr>
            <a:lstStyle/>
            <a:p>
              <a:pPr marL="0" lvl="0" indent="0" algn="ctr">
                <a:lnSpc>
                  <a:spcPts val="4799"/>
                </a:lnSpc>
                <a:spcBef>
                  <a:spcPct val="0"/>
                </a:spcBef>
              </a:pPr>
              <a:r>
                <a:rPr lang="en-US" sz="4800" b="1" dirty="0">
                  <a:solidFill>
                    <a:srgbClr val="FFFFFF"/>
                  </a:solidFill>
                  <a:latin typeface="Arial" panose="020B0604020202020204" pitchFamily="34" charset="0"/>
                  <a:cs typeface="Arial" panose="020B0604020202020204" pitchFamily="34" charset="0"/>
                </a:rPr>
                <a:t>CON RỒNG CHÁU TIÊN</a:t>
              </a:r>
            </a:p>
          </p:txBody>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flipH="1">
            <a:off x="-227345" y="9091470"/>
            <a:ext cx="18742690" cy="2772061"/>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56553">
            <a:off x="1247952" y="8887234"/>
            <a:ext cx="736567" cy="742133"/>
          </a:xfrm>
          <a:prstGeom prst="rect">
            <a:avLst/>
          </a:prstGeom>
        </p:spPr>
      </p:pic>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55260">
            <a:off x="17824567" y="4576332"/>
            <a:ext cx="926865" cy="933869"/>
          </a:xfrm>
          <a:prstGeom prst="rect">
            <a:avLst/>
          </a:prstGeom>
        </p:spPr>
      </p:pic>
      <p:sp>
        <p:nvSpPr>
          <p:cNvPr id="27" name="TextBox 26"/>
          <p:cNvSpPr txBox="1"/>
          <p:nvPr/>
        </p:nvSpPr>
        <p:spPr>
          <a:xfrm>
            <a:off x="1981198" y="2416623"/>
            <a:ext cx="14325600" cy="6232475"/>
          </a:xfrm>
          <a:prstGeom prst="rect">
            <a:avLst/>
          </a:prstGeom>
          <a:noFill/>
        </p:spPr>
        <p:txBody>
          <a:bodyPr wrap="square" rtlCol="0">
            <a:spAutoFit/>
          </a:bodyPr>
          <a:lstStyle/>
          <a:p>
            <a:pPr marL="742950" indent="-742950" algn="just">
              <a:lnSpc>
                <a:spcPct val="150000"/>
              </a:lnSpc>
              <a:buAutoNum type="arabicPeriod"/>
            </a:pPr>
            <a:r>
              <a:rPr lang="en-US" sz="3800" dirty="0">
                <a:latin typeface="Arial" panose="020B0604020202020204" pitchFamily="34" charset="0"/>
                <a:cs typeface="Arial" panose="020B0604020202020204" pitchFamily="34" charset="0"/>
              </a:rPr>
              <a:t>Ngày </a:t>
            </a:r>
            <a:r>
              <a:rPr lang="en-US" sz="3800" dirty="0" err="1">
                <a:latin typeface="Arial" panose="020B0604020202020204" pitchFamily="34" charset="0"/>
                <a:cs typeface="Arial" panose="020B0604020202020204" pitchFamily="34" charset="0"/>
              </a:rPr>
              <a:t>xưa</a:t>
            </a:r>
            <a:r>
              <a:rPr lang="en-US" sz="3800" dirty="0">
                <a:latin typeface="Arial" panose="020B0604020202020204" pitchFamily="34" charset="0"/>
                <a:cs typeface="Arial" panose="020B0604020202020204" pitchFamily="34" charset="0"/>
              </a:rPr>
              <a:t>, ở </a:t>
            </a:r>
            <a:r>
              <a:rPr lang="en-US" sz="3800" dirty="0" err="1">
                <a:latin typeface="Arial" panose="020B0604020202020204" pitchFamily="34" charset="0"/>
                <a:cs typeface="Arial" panose="020B0604020202020204" pitchFamily="34" charset="0"/>
              </a:rPr>
              <a:t>miền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Việt</a:t>
            </a:r>
            <a:r>
              <a:rPr lang="en-US" sz="3800" dirty="0">
                <a:latin typeface="Arial" panose="020B0604020202020204" pitchFamily="34" charset="0"/>
                <a:cs typeface="Arial" panose="020B0604020202020204" pitchFamily="34" charset="0"/>
              </a:rPr>
              <a:t> có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vị</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tên</a:t>
            </a:r>
            <a:r>
              <a:rPr lang="en-US" sz="3800" dirty="0">
                <a:latin typeface="Arial" panose="020B0604020202020204" pitchFamily="34" charset="0"/>
                <a:cs typeface="Arial" panose="020B0604020202020204" pitchFamily="34" charset="0"/>
              </a:rPr>
              <a:t> là </a:t>
            </a:r>
            <a:r>
              <a:rPr lang="en-US" sz="3800" dirty="0" err="1">
                <a:latin typeface="Arial" panose="020B0604020202020204" pitchFamily="34" charset="0"/>
                <a:cs typeface="Arial" panose="020B0604020202020204" pitchFamily="34" charset="0"/>
              </a:rPr>
              <a:t>Lạc</a:t>
            </a:r>
            <a:r>
              <a:rPr lang="en-US" sz="3800" dirty="0">
                <a:latin typeface="Arial" panose="020B0604020202020204" pitchFamily="34" charset="0"/>
                <a:cs typeface="Arial" panose="020B0604020202020204" pitchFamily="34" charset="0"/>
              </a:rPr>
              <a:t> Long </a:t>
            </a:r>
            <a:r>
              <a:rPr lang="en-US" sz="3800" dirty="0" err="1">
                <a:latin typeface="Arial" panose="020B0604020202020204" pitchFamily="34" charset="0"/>
                <a:cs typeface="Arial" panose="020B0604020202020204" pitchFamily="34" charset="0"/>
              </a:rPr>
              <a:t>Quân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nòi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sức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khỏe</a:t>
            </a:r>
            <a:r>
              <a:rPr lang="en-US" sz="3800" dirty="0">
                <a:latin typeface="Arial" panose="020B0604020202020204" pitchFamily="34" charset="0"/>
                <a:cs typeface="Arial" panose="020B0604020202020204" pitchFamily="34" charset="0"/>
              </a:rPr>
              <a:t> phi </a:t>
            </a:r>
            <a:r>
              <a:rPr lang="en-US" sz="3800" dirty="0" err="1">
                <a:latin typeface="Arial" panose="020B0604020202020204" pitchFamily="34" charset="0"/>
                <a:cs typeface="Arial" panose="020B0604020202020204" pitchFamily="34" charset="0"/>
              </a:rPr>
              <a:t>thường</a:t>
            </a:r>
            <a:r>
              <a:rPr lang="en-US" sz="3800" dirty="0">
                <a:latin typeface="Arial" panose="020B0604020202020204" pitchFamily="34" charset="0"/>
                <a:cs typeface="Arial" panose="020B0604020202020204" pitchFamily="34" charset="0"/>
              </a:rPr>
              <a:t>, đã </a:t>
            </a:r>
            <a:r>
              <a:rPr lang="en-US" sz="3800" dirty="0" err="1">
                <a:latin typeface="Arial" panose="020B0604020202020204" pitchFamily="34" charset="0"/>
                <a:cs typeface="Arial" panose="020B0604020202020204" pitchFamily="34" charset="0"/>
              </a:rPr>
              <a:t>giúp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dân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diệt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trừ</a:t>
            </a:r>
            <a:r>
              <a:rPr lang="en-US" sz="3800" dirty="0">
                <a:latin typeface="Arial" panose="020B0604020202020204" pitchFamily="34" charset="0"/>
                <a:cs typeface="Arial" panose="020B0604020202020204" pitchFamily="34" charset="0"/>
              </a:rPr>
              <a:t> nhiều </a:t>
            </a:r>
            <a:r>
              <a:rPr lang="en-US" sz="3800" dirty="0" err="1">
                <a:latin typeface="Arial" panose="020B0604020202020204" pitchFamily="34" charset="0"/>
                <a:cs typeface="Arial" panose="020B0604020202020204" pitchFamily="34" charset="0"/>
              </a:rPr>
              <a:t>yêu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quái</a:t>
            </a:r>
            <a:r>
              <a:rPr lang="en-US" sz="3800" dirty="0">
                <a:latin typeface="Arial" panose="020B0604020202020204" pitchFamily="34" charset="0"/>
                <a:cs typeface="Arial" panose="020B0604020202020204" pitchFamily="34" charset="0"/>
              </a:rPr>
              <a:t>. Cũng </a:t>
            </a:r>
            <a:r>
              <a:rPr lang="en-US" sz="3800" dirty="0" err="1">
                <a:latin typeface="Arial" panose="020B0604020202020204" pitchFamily="34" charset="0"/>
                <a:cs typeface="Arial" panose="020B0604020202020204" pitchFamily="34" charset="0"/>
              </a:rPr>
              <a:t>thuở</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ấy</a:t>
            </a:r>
            <a:r>
              <a:rPr lang="en-US" sz="3800" dirty="0">
                <a:latin typeface="Arial" panose="020B0604020202020204" pitchFamily="34" charset="0"/>
                <a:cs typeface="Arial" panose="020B0604020202020204" pitchFamily="34" charset="0"/>
              </a:rPr>
              <a:t>, ở </a:t>
            </a:r>
            <a:r>
              <a:rPr lang="en-US" sz="3800" dirty="0" err="1">
                <a:latin typeface="Arial" panose="020B0604020202020204" pitchFamily="34" charset="0"/>
                <a:cs typeface="Arial" panose="020B0604020202020204" pitchFamily="34" charset="0"/>
              </a:rPr>
              <a:t>vùng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núi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phía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Bắc</a:t>
            </a:r>
            <a:r>
              <a:rPr lang="en-US" sz="3800" dirty="0">
                <a:latin typeface="Arial" panose="020B0604020202020204" pitchFamily="34" charset="0"/>
                <a:cs typeface="Arial" panose="020B0604020202020204" pitchFamily="34" charset="0"/>
              </a:rPr>
              <a:t> có năng </a:t>
            </a:r>
            <a:r>
              <a:rPr lang="en-US" sz="3800" dirty="0" err="1">
                <a:latin typeface="Arial" panose="020B0604020202020204" pitchFamily="34" charset="0"/>
                <a:cs typeface="Arial" panose="020B0604020202020204" pitchFamily="34" charset="0"/>
              </a:rPr>
              <a:t>Âu</a:t>
            </a:r>
            <a:r>
              <a:rPr lang="en-US" sz="3800" dirty="0">
                <a:latin typeface="Arial" panose="020B0604020202020204" pitchFamily="34" charset="0"/>
                <a:cs typeface="Arial" panose="020B0604020202020204" pitchFamily="34" charset="0"/>
              </a:rPr>
              <a:t> Cơ </a:t>
            </a:r>
            <a:r>
              <a:rPr lang="en-US" sz="3800" dirty="0" err="1">
                <a:latin typeface="Arial" panose="020B0604020202020204" pitchFamily="34" charset="0"/>
                <a:cs typeface="Arial" panose="020B0604020202020204" pitchFamily="34" charset="0"/>
              </a:rPr>
              <a:t>xinh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đẹp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tuyệt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trần</a:t>
            </a:r>
            <a:r>
              <a:rPr lang="en-US" sz="3800" dirty="0">
                <a:latin typeface="Arial" panose="020B0604020202020204" pitchFamily="34" charset="0"/>
                <a:cs typeface="Arial" panose="020B0604020202020204" pitchFamily="34" charset="0"/>
              </a:rPr>
              <a:t>. </a:t>
            </a:r>
          </a:p>
          <a:p>
            <a:pPr marL="742950" indent="-742950" algn="just">
              <a:lnSpc>
                <a:spcPct val="150000"/>
              </a:lnSpc>
              <a:buAutoNum type="arabicPeriod"/>
            </a:pPr>
            <a:r>
              <a:rPr lang="en-US" sz="3800" dirty="0" err="1">
                <a:latin typeface="Arial" panose="020B0604020202020204" pitchFamily="34" charset="0"/>
                <a:cs typeface="Arial" panose="020B0604020202020204" pitchFamily="34" charset="0"/>
              </a:rPr>
              <a:t>Âu</a:t>
            </a:r>
            <a:r>
              <a:rPr lang="en-US" sz="3800" dirty="0">
                <a:latin typeface="Arial" panose="020B0604020202020204" pitchFamily="34" charset="0"/>
                <a:cs typeface="Arial" panose="020B0604020202020204" pitchFamily="34" charset="0"/>
              </a:rPr>
              <a:t> Cơ </a:t>
            </a:r>
            <a:r>
              <a:rPr lang="en-US" sz="3800" dirty="0" err="1">
                <a:latin typeface="Arial" panose="020B0604020202020204" pitchFamily="34" charset="0"/>
                <a:cs typeface="Arial" panose="020B0604020202020204" pitchFamily="34" charset="0"/>
              </a:rPr>
              <a:t>gặp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Lạc</a:t>
            </a:r>
            <a:r>
              <a:rPr lang="en-US" sz="3800" dirty="0">
                <a:latin typeface="Arial" panose="020B0604020202020204" pitchFamily="34" charset="0"/>
                <a:cs typeface="Arial" panose="020B0604020202020204" pitchFamily="34" charset="0"/>
              </a:rPr>
              <a:t> Long </a:t>
            </a:r>
            <a:r>
              <a:rPr lang="en-US" sz="3800" dirty="0" err="1">
                <a:latin typeface="Arial" panose="020B0604020202020204" pitchFamily="34" charset="0"/>
                <a:cs typeface="Arial" panose="020B0604020202020204" pitchFamily="34" charset="0"/>
              </a:rPr>
              <a:t>Quân</a:t>
            </a:r>
            <a:r>
              <a:rPr lang="en-US" sz="3800" dirty="0">
                <a:latin typeface="Arial" panose="020B0604020202020204" pitchFamily="34" charset="0"/>
                <a:cs typeface="Arial" panose="020B0604020202020204" pitchFamily="34" charset="0"/>
              </a:rPr>
              <a:t> rồi nên </a:t>
            </a:r>
            <a:r>
              <a:rPr lang="en-US" sz="3800" dirty="0" err="1">
                <a:latin typeface="Arial" panose="020B0604020202020204" pitchFamily="34" charset="0"/>
                <a:cs typeface="Arial" panose="020B0604020202020204" pitchFamily="34" charset="0"/>
              </a:rPr>
              <a:t>vợ</a:t>
            </a:r>
            <a:r>
              <a:rPr lang="en-US" sz="3800" dirty="0">
                <a:latin typeface="Arial" panose="020B0604020202020204" pitchFamily="34" charset="0"/>
                <a:cs typeface="Arial" panose="020B0604020202020204" pitchFamily="34" charset="0"/>
              </a:rPr>
              <a:t> nên </a:t>
            </a:r>
            <a:r>
              <a:rPr lang="en-US" sz="3800" dirty="0" err="1">
                <a:latin typeface="Arial" panose="020B0604020202020204" pitchFamily="34" charset="0"/>
                <a:cs typeface="Arial" panose="020B0604020202020204" pitchFamily="34" charset="0"/>
              </a:rPr>
              <a:t>chồng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Nàng</a:t>
            </a:r>
            <a:r>
              <a:rPr lang="en-US" sz="3800" dirty="0">
                <a:latin typeface="Arial" panose="020B0604020202020204" pitchFamily="34" charset="0"/>
                <a:cs typeface="Arial" panose="020B0604020202020204" pitchFamily="34" charset="0"/>
              </a:rPr>
              <a:t> sinh </a:t>
            </a:r>
            <a:r>
              <a:rPr lang="en-US" sz="3800" dirty="0" err="1">
                <a:latin typeface="Arial" panose="020B0604020202020204" pitchFamily="34" charset="0"/>
                <a:cs typeface="Arial" panose="020B0604020202020204" pitchFamily="34" charset="0"/>
              </a:rPr>
              <a:t>ra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cái </a:t>
            </a:r>
            <a:r>
              <a:rPr lang="en-US" sz="3800" dirty="0" err="1">
                <a:latin typeface="Arial" panose="020B0604020202020204" pitchFamily="34" charset="0"/>
                <a:cs typeface="Arial" panose="020B0604020202020204" pitchFamily="34" charset="0"/>
              </a:rPr>
              <a:t>bọc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trăm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trứng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nở</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trăm</a:t>
            </a:r>
            <a:r>
              <a:rPr lang="en-US" sz="3800" dirty="0">
                <a:latin typeface="Arial" panose="020B0604020202020204" pitchFamily="34" charset="0"/>
                <a:cs typeface="Arial" panose="020B0604020202020204" pitchFamily="34" charset="0"/>
              </a:rPr>
              <a:t> người con </a:t>
            </a:r>
            <a:r>
              <a:rPr lang="en-US" sz="3800" dirty="0" err="1">
                <a:latin typeface="Arial" panose="020B0604020202020204" pitchFamily="34" charset="0"/>
                <a:cs typeface="Arial" panose="020B0604020202020204" pitchFamily="34" charset="0"/>
              </a:rPr>
              <a:t>lớn</a:t>
            </a:r>
            <a:r>
              <a:rPr lang="en-US" sz="3800" dirty="0">
                <a:latin typeface="Arial" panose="020B0604020202020204" pitchFamily="34" charset="0"/>
                <a:cs typeface="Arial" panose="020B0604020202020204" pitchFamily="34" charset="0"/>
              </a:rPr>
              <a:t> nhanh như </a:t>
            </a:r>
            <a:r>
              <a:rPr lang="en-US" sz="3800" dirty="0" err="1">
                <a:latin typeface="Arial" panose="020B0604020202020204" pitchFamily="34" charset="0"/>
                <a:cs typeface="Arial" panose="020B0604020202020204" pitchFamily="34" charset="0"/>
              </a:rPr>
              <a:t>thổi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khỏe</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mạnh</a:t>
            </a:r>
            <a:r>
              <a:rPr lang="en-US" sz="3800" dirty="0">
                <a:latin typeface="Arial" panose="020B0604020202020204" pitchFamily="34" charset="0"/>
                <a:cs typeface="Arial" panose="020B0604020202020204" pitchFamily="34" charset="0"/>
              </a:rPr>
              <a:t> như </a:t>
            </a:r>
            <a:r>
              <a:rPr lang="en-US" sz="3800" dirty="0" err="1">
                <a:latin typeface="Arial" panose="020B0604020202020204" pitchFamily="34" charset="0"/>
                <a:cs typeface="Arial" panose="020B0604020202020204" pitchFamily="34" charset="0"/>
              </a:rPr>
              <a:t>thần</a:t>
            </a:r>
            <a:r>
              <a:rPr lang="en-US" sz="38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1173</Words>
  <Application>Microsoft Office PowerPoint</Application>
  <PresentationFormat>Custom</PresentationFormat>
  <Paragraphs>66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Wingdings</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Đỗ Nhàn</dc:creator>
  <cp:lastModifiedBy>Nhàn Đỗ</cp:lastModifiedBy>
  <cp:revision>10</cp:revision>
  <dcterms:created xsi:type="dcterms:W3CDTF">2006-08-16T00:00:00Z</dcterms:created>
  <dcterms:modified xsi:type="dcterms:W3CDTF">2022-03-21T05:26:57Z</dcterms:modified>
  <dc:identifier>DAEt-d3kjac</dc:identifier>
</cp:coreProperties>
</file>