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62" r:id="rId5"/>
    <p:sldId id="263" r:id="rId6"/>
    <p:sldId id="264" r:id="rId7"/>
    <p:sldId id="286" r:id="rId8"/>
    <p:sldId id="275" r:id="rId9"/>
    <p:sldId id="295" r:id="rId10"/>
    <p:sldId id="266" r:id="rId11"/>
    <p:sldId id="294" r:id="rId12"/>
    <p:sldId id="273" r:id="rId13"/>
    <p:sldId id="290" r:id="rId14"/>
    <p:sldId id="291" r:id="rId15"/>
    <p:sldId id="292" r:id="rId16"/>
    <p:sldId id="293" r:id="rId17"/>
    <p:sldId id="268" r:id="rId18"/>
    <p:sldId id="276" r:id="rId19"/>
    <p:sldId id="280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83FA8B1-A5E3-4700-BCBC-3940B2029B00}">
          <p14:sldIdLst>
            <p14:sldId id="256"/>
            <p14:sldId id="283"/>
            <p14:sldId id="257"/>
            <p14:sldId id="262"/>
            <p14:sldId id="263"/>
            <p14:sldId id="264"/>
            <p14:sldId id="286"/>
            <p14:sldId id="275"/>
            <p14:sldId id="295"/>
            <p14:sldId id="266"/>
            <p14:sldId id="294"/>
            <p14:sldId id="273"/>
            <p14:sldId id="290"/>
            <p14:sldId id="291"/>
            <p14:sldId id="292"/>
            <p14:sldId id="293"/>
            <p14:sldId id="268"/>
            <p14:sldId id="276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FF00"/>
    <a:srgbClr val="FF0000"/>
    <a:srgbClr val="FF99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C37CF7-6D47-4E39-BBC5-609CAA69FB7A}" type="datetimeFigureOut">
              <a:rPr lang="en-US" smtClean="0"/>
              <a:pPr/>
              <a:t>21/12/2020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2435DF-ED26-45E8-9654-559BA7E516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gif"/><Relationship Id="rId7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slide" Target="slide8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H%C6%B0%E1%BB%9Bng_T%C3%A2y_Nam" TargetMode="External"/><Relationship Id="rId13" Type="http://schemas.openxmlformats.org/officeDocument/2006/relationships/hyperlink" Target="https://vi.wikipedia.org/wiki/H%C6%B0%E1%BB%9Bng_Nam" TargetMode="External"/><Relationship Id="rId3" Type="http://schemas.openxmlformats.org/officeDocument/2006/relationships/hyperlink" Target="https://vi.wikipedia.org/wiki/B%E1%BA%AFc_Ninh_(th%C3%A0nh_ph%E1%BB%91)" TargetMode="External"/><Relationship Id="rId7" Type="http://schemas.openxmlformats.org/officeDocument/2006/relationships/hyperlink" Target="https://vi.wikipedia.org/wiki/H%C6%B0%E1%BB%9Bng_T%C3%A2y" TargetMode="External"/><Relationship Id="rId12" Type="http://schemas.openxmlformats.org/officeDocument/2006/relationships/hyperlink" Target="https://vi.wikipedia.org/wiki/H%E1%BA%A3i_D%C6%B0%C6%A1ng" TargetMode="External"/><Relationship Id="rId2" Type="http://schemas.openxmlformats.org/officeDocument/2006/relationships/hyperlink" Target="https://vi.wikipedia.org/wiki/B%E1%BA%AFc_Gia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H%C6%B0%E1%BB%9Bng_%C4%90%C3%B4ng_B%E1%BA%AFc" TargetMode="External"/><Relationship Id="rId11" Type="http://schemas.openxmlformats.org/officeDocument/2006/relationships/hyperlink" Target="https://vi.wikipedia.org/wiki/H%C6%B0%E1%BB%9Bng_%C4%90%C3%B4ng_Nam" TargetMode="External"/><Relationship Id="rId5" Type="http://schemas.openxmlformats.org/officeDocument/2006/relationships/hyperlink" Target="https://vi.wikipedia.org/wiki/Kil%C3%B4m%C3%A9t" TargetMode="External"/><Relationship Id="rId10" Type="http://schemas.openxmlformats.org/officeDocument/2006/relationships/hyperlink" Target="https://vi.wikipedia.org/wiki/H%C6%B0%E1%BB%9Bng_%C4%90%C3%B4ng" TargetMode="External"/><Relationship Id="rId4" Type="http://schemas.openxmlformats.org/officeDocument/2006/relationships/hyperlink" Target="https://vi.wikipedia.org/wiki/H%C3%A0_N%E1%BB%99i" TargetMode="External"/><Relationship Id="rId9" Type="http://schemas.openxmlformats.org/officeDocument/2006/relationships/hyperlink" Target="https://vi.wikipedia.org/wiki/H%C6%B0%E1%BB%9Bng_B%E1%BA%AFc" TargetMode="External"/><Relationship Id="rId14" Type="http://schemas.openxmlformats.org/officeDocument/2006/relationships/hyperlink" Target="https://vi.wikipedia.org/wiki/H%C6%B0ng_Y%C3%AA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gif"/><Relationship Id="rId7" Type="http://schemas.openxmlformats.org/officeDocument/2006/relationships/image" Target="../media/image4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microsoft.com/office/2007/relationships/hdphoto" Target="../media/hdphoto4.wdp"/><Relationship Id="rId10" Type="http://schemas.openxmlformats.org/officeDocument/2006/relationships/image" Target="../media/image44.gif"/><Relationship Id="rId4" Type="http://schemas.openxmlformats.org/officeDocument/2006/relationships/image" Target="../media/image41.pn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gif"/><Relationship Id="rId7" Type="http://schemas.openxmlformats.org/officeDocument/2006/relationships/image" Target="../media/image14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20.png"/><Relationship Id="rId5" Type="http://schemas.openxmlformats.org/officeDocument/2006/relationships/image" Target="../media/image12.jpeg"/><Relationship Id="rId10" Type="http://schemas.openxmlformats.org/officeDocument/2006/relationships/image" Target="../media/image19.png"/><Relationship Id="rId4" Type="http://schemas.openxmlformats.org/officeDocument/2006/relationships/image" Target="../media/image16.gi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gif"/><Relationship Id="rId7" Type="http://schemas.openxmlformats.org/officeDocument/2006/relationships/image" Target="../media/image26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894" y="-3519488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6" y="-39694"/>
            <a:ext cx="14954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8" y="-39696"/>
            <a:ext cx="14954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9694"/>
            <a:ext cx="14954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9694"/>
            <a:ext cx="14954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-39697"/>
            <a:ext cx="1495425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-37204"/>
            <a:ext cx="1495425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5" y="-39694"/>
            <a:ext cx="1495425" cy="29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707328"/>
            <a:ext cx="1495425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2047875"/>
            <a:ext cx="1495425" cy="29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5980793"/>
            <a:ext cx="14954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3362316"/>
            <a:ext cx="1495425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4662483"/>
            <a:ext cx="1495425" cy="29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708019"/>
            <a:ext cx="1495425" cy="295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2008186"/>
            <a:ext cx="1495425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5941104"/>
            <a:ext cx="1495425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3322627"/>
            <a:ext cx="1495425" cy="295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4622794"/>
            <a:ext cx="1495425" cy="295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7" y="6613060"/>
            <a:ext cx="1495425" cy="295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7" y="6613058"/>
            <a:ext cx="1495425" cy="295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6613060"/>
            <a:ext cx="1495425" cy="295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613060"/>
            <a:ext cx="1495425" cy="2952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5" y="6613057"/>
            <a:ext cx="1495425" cy="2952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6615550"/>
            <a:ext cx="1495425" cy="2952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4" y="6613060"/>
            <a:ext cx="1495425" cy="2952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7251" y="2878803"/>
            <a:ext cx="74401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Quý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Về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dự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giờ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thăm</a:t>
            </a:r>
            <a:r>
              <a:rPr lang="en-US" sz="4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lớp</a:t>
            </a:r>
            <a:r>
              <a:rPr lang="en-US" sz="4400" b="1" cap="all" spc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5/4</a:t>
            </a:r>
            <a:endParaRPr lang="en-US" sz="44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" y="4923518"/>
            <a:ext cx="658092" cy="17190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9" y="4923518"/>
            <a:ext cx="3810000" cy="4572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4" y="4856378"/>
            <a:ext cx="658092" cy="17190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2527289"/>
            <a:ext cx="3790950" cy="1885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99007"/>
            <a:ext cx="3790950" cy="18859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97" y="135780"/>
            <a:ext cx="762000" cy="26264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-699067"/>
            <a:ext cx="857250" cy="28575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77713"/>
            <a:ext cx="3790950" cy="18859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3" y="724003"/>
            <a:ext cx="3790950" cy="18859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1" y="1249475"/>
            <a:ext cx="3790950" cy="18859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63" y="1496633"/>
            <a:ext cx="3790950" cy="18859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0" y="-422200"/>
            <a:ext cx="3790950" cy="18859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7" y="-345338"/>
            <a:ext cx="3790950" cy="18859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912" y="3119433"/>
            <a:ext cx="3790950" cy="18859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06" y="-52644"/>
            <a:ext cx="3790950" cy="188595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" y="77948"/>
            <a:ext cx="762000" cy="26264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0" y="3632194"/>
            <a:ext cx="3790950" cy="18859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3169" y="5715909"/>
            <a:ext cx="4508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rgbClr val="00FF00"/>
                </a:solidFill>
                <a:effectLst/>
              </a:rPr>
              <a:t>GV</a:t>
            </a:r>
            <a:r>
              <a:rPr lang="en-US" sz="2800" b="1" cap="none" spc="0" smtClean="0">
                <a:ln/>
                <a:solidFill>
                  <a:srgbClr val="00FF00"/>
                </a:solidFill>
                <a:effectLst/>
              </a:rPr>
              <a:t>: </a:t>
            </a:r>
            <a:r>
              <a:rPr lang="en-US" sz="2800" b="1" cap="none" spc="0" smtClean="0">
                <a:ln/>
                <a:solidFill>
                  <a:srgbClr val="00FF00"/>
                </a:solidFill>
                <a:effectLst/>
              </a:rPr>
              <a:t>Hà Nguyễn Minh Tâm</a:t>
            </a:r>
            <a:endParaRPr lang="en-US" sz="2800" b="1" cap="none" spc="0" dirty="0" smtClean="0">
              <a:ln/>
              <a:solidFill>
                <a:srgbClr val="00FF00"/>
              </a:solidFill>
              <a:effectLst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9601" y="167056"/>
            <a:ext cx="7992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Phòng Giáo dục và đào tạo</a:t>
            </a:r>
          </a:p>
          <a:p>
            <a:pPr algn="ctr"/>
            <a:r>
              <a:rPr lang="en-US" sz="4000" b="1" cap="all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Trường TH Nhị Thành</a:t>
            </a:r>
            <a:endParaRPr lang="en-US" sz="40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55" y="1189141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 thầy c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1" y="46544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354784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76553" y="46544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717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" name="TextBox 2047"/>
          <p:cNvSpPr txBox="1"/>
          <p:nvPr/>
        </p:nvSpPr>
        <p:spPr>
          <a:xfrm>
            <a:off x="1249282" y="1850635"/>
            <a:ext cx="2026574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Insert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53339" y="3597227"/>
            <a:ext cx="1821730" cy="769441"/>
          </a:xfrm>
          <a:prstGeom prst="rect">
            <a:avLst/>
          </a:prstGeom>
          <a:ln w="57150">
            <a:solidFill>
              <a:srgbClr val="00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/>
                <a:solidFill>
                  <a:srgbClr val="00FF00"/>
                </a:solidFill>
              </a:rPr>
              <a:t>Movie</a:t>
            </a:r>
            <a:endParaRPr lang="en-US" sz="4400" b="1" dirty="0">
              <a:ln/>
              <a:solidFill>
                <a:srgbClr val="00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29443" y="5138982"/>
            <a:ext cx="4234298" cy="769441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smtClean="0">
                <a:ln/>
                <a:solidFill>
                  <a:srgbClr val="0066FF"/>
                </a:solidFill>
              </a:rPr>
              <a:t>Movie </a:t>
            </a:r>
            <a:r>
              <a:rPr lang="en-US" sz="4400" b="1" dirty="0" smtClean="0">
                <a:ln/>
                <a:solidFill>
                  <a:srgbClr val="0066FF"/>
                </a:solidFill>
              </a:rPr>
              <a:t>from file</a:t>
            </a:r>
            <a:endParaRPr lang="en-US" sz="4400" b="1" dirty="0">
              <a:ln/>
              <a:solidFill>
                <a:srgbClr val="0066FF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1" y="765833"/>
            <a:ext cx="6570702" cy="4572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515458" y="1272844"/>
            <a:ext cx="3785684" cy="1913842"/>
          </a:xfrm>
          <a:prstGeom prst="horizontalScroll">
            <a:avLst/>
          </a:prstGeom>
          <a:ln w="38100"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CHÈN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VÀO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TRÌNH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CHIẾU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" y="1816958"/>
            <a:ext cx="1012809" cy="10128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5" y="3417398"/>
            <a:ext cx="1129101" cy="11291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00" y="5014982"/>
            <a:ext cx="1017439" cy="101743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48923" y="29370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2020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2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64" grpId="0" animBg="1"/>
      <p:bldP spid="65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614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>
            <a:hlinkClick r:id="rId5" action="ppaction://hlinksldjump"/>
          </p:cNvPr>
          <p:cNvSpPr/>
          <p:nvPr/>
        </p:nvSpPr>
        <p:spPr>
          <a:xfrm>
            <a:off x="928688" y="6572250"/>
            <a:ext cx="10001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80643" y="1014547"/>
            <a:ext cx="7765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CHÈN ĐOẠN VIDEO VÀO BÀI TRÌNH CHIẾU</a:t>
            </a:r>
            <a:endParaRPr lang="en-US" altLang="vi-VN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52766" y="2912992"/>
            <a:ext cx="16678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152766" y="2920136"/>
            <a:ext cx="16678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152766" y="2902277"/>
            <a:ext cx="16678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152766" y="2927279"/>
            <a:ext cx="16678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152766" y="2934423"/>
            <a:ext cx="16678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483326" y="1537767"/>
            <a:ext cx="8255725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vi-VN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Để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chèn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video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vào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trang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sử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Insert </a:t>
            </a:r>
            <a:r>
              <a:rPr lang="en-US" altLang="vi-VN" b="1" dirty="0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b="1" dirty="0" err="1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vi-VN" b="1" dirty="0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Movie (            )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vi-VN" b="1" dirty="0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b="1" dirty="0" err="1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vi-VN" b="1" dirty="0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Movie from File… </a:t>
            </a:r>
            <a:endParaRPr lang="en-US" altLang="vi-VN" sz="3600" b="1" dirty="0">
              <a:solidFill>
                <a:srgbClr val="0606CA"/>
              </a:solidFill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6956" y="2057825"/>
            <a:ext cx="83201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483326" y="3482133"/>
            <a:ext cx="82557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- Video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là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dữ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đa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phương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tiện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trong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bài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chiếu</a:t>
            </a:r>
            <a:endParaRPr lang="en-US" altLang="vi-VN" sz="2800" dirty="0">
              <a:solidFill>
                <a:srgbClr val="0606CA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483326" y="4559209"/>
            <a:ext cx="82557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	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-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Nội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dung video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giúp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thể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ý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tưởng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của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mình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một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sinh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thuyết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phục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rgbClr val="0606CA"/>
                </a:solidFill>
                <a:cs typeface="Times New Roman" panose="02020603050405020304" pitchFamily="18" charset="0"/>
              </a:rPr>
              <a:t>hơn</a:t>
            </a:r>
            <a:r>
              <a:rPr lang="en-US" altLang="vi-VN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.</a:t>
            </a:r>
            <a:endParaRPr lang="en-US" altLang="vi-VN" dirty="0">
              <a:solidFill>
                <a:srgbClr val="0606CA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33950" y="29370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2020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4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28">
            <a:hlinkClick r:id="rId5" action="ppaction://hlinksldjump"/>
          </p:cNvPr>
          <p:cNvSpPr/>
          <p:nvPr/>
        </p:nvSpPr>
        <p:spPr>
          <a:xfrm>
            <a:off x="928688" y="6572250"/>
            <a:ext cx="10001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796312" y="0"/>
            <a:ext cx="3260769" cy="60848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9269" y="513634"/>
            <a:ext cx="8007531" cy="119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gồm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606C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718456" y="1654965"/>
            <a:ext cx="7929155" cy="1101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nguồn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tin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1175660" y="2913975"/>
            <a:ext cx="7903029" cy="848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228600" y="3817241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hậu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228600" y="4406290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1149531" y="4986685"/>
            <a:ext cx="7511143" cy="878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du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nổi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bật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(có thể chèn video)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606C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163285" y="5918003"/>
            <a:ext cx="8915400" cy="60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606C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606C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7040880" y="940527"/>
            <a:ext cx="1306286" cy="1306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34640" y="901337"/>
            <a:ext cx="3892731" cy="5225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384662" y="1358537"/>
            <a:ext cx="2076995" cy="26126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421501" y="1384662"/>
            <a:ext cx="2723882" cy="2322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9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43042" y="0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THÀNH PHỐ BẮC NINH</a:t>
            </a:r>
            <a:endParaRPr lang="en-US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2" name="Picture 11" descr="bac n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9775312" cy="5000636"/>
          </a:xfrm>
          <a:prstGeom prst="rect">
            <a:avLst/>
          </a:prstGeom>
        </p:spPr>
      </p:pic>
      <p:pic>
        <p:nvPicPr>
          <p:cNvPr id="13" name="Picture 12" descr="tp bac n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9939468" cy="50006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14744" y="1142984"/>
            <a:ext cx="521497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+mj-lt"/>
              </a:rPr>
              <a:t>Người soạn: Dương Minh Huệ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1285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9" y="188640"/>
            <a:ext cx="8229600" cy="1143000"/>
          </a:xfrm>
        </p:spPr>
        <p:txBody>
          <a:bodyPr/>
          <a:lstStyle/>
          <a:p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,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69" y="1556792"/>
            <a:ext cx="8229600" cy="4389120"/>
          </a:xfrm>
        </p:spPr>
        <p:txBody>
          <a:bodyPr>
            <a:noAutofit/>
          </a:bodyPr>
          <a:lstStyle/>
          <a:p>
            <a:r>
              <a:rPr lang="vi-VN" sz="2800" dirty="0" smtClean="0">
                <a:solidFill>
                  <a:srgbClr val="0000FF"/>
                </a:solidFill>
              </a:rPr>
              <a:t>Bắc Ninh tiếp giáp với vùng trung du Bắc bộ tại tỉnh </a:t>
            </a:r>
            <a:r>
              <a:rPr lang="vi-VN" sz="2800" dirty="0" smtClean="0">
                <a:solidFill>
                  <a:srgbClr val="0000FF"/>
                </a:solidFill>
                <a:hlinkClick r:id="rId2" tooltip="Bắc Giang"/>
              </a:rPr>
              <a:t>Bắc Giang</a:t>
            </a:r>
            <a:r>
              <a:rPr lang="vi-VN" sz="2800" dirty="0" smtClean="0">
                <a:solidFill>
                  <a:srgbClr val="0000FF"/>
                </a:solidFill>
              </a:rPr>
              <a:t>. Thành phố </a:t>
            </a:r>
            <a:r>
              <a:rPr lang="vi-VN" sz="2800" dirty="0" smtClean="0">
                <a:solidFill>
                  <a:srgbClr val="0000FF"/>
                </a:solidFill>
                <a:hlinkClick r:id="rId3" tooltip="Bắc Ninh (thành phố)"/>
              </a:rPr>
              <a:t>Bắc Ninh</a:t>
            </a:r>
            <a:r>
              <a:rPr lang="vi-VN" sz="2800" dirty="0" smtClean="0">
                <a:solidFill>
                  <a:srgbClr val="0000FF"/>
                </a:solidFill>
              </a:rPr>
              <a:t> nằm cách trung tâm Thành phố </a:t>
            </a:r>
            <a:r>
              <a:rPr lang="vi-VN" sz="2800" dirty="0" smtClean="0">
                <a:solidFill>
                  <a:srgbClr val="0000FF"/>
                </a:solidFill>
                <a:hlinkClick r:id="rId4" tooltip="Hà Nội"/>
              </a:rPr>
              <a:t>Hà Nội</a:t>
            </a:r>
            <a:r>
              <a:rPr lang="vi-VN" sz="2800" dirty="0" smtClean="0">
                <a:solidFill>
                  <a:srgbClr val="0000FF"/>
                </a:solidFill>
              </a:rPr>
              <a:t> 30 </a:t>
            </a:r>
            <a:r>
              <a:rPr lang="vi-VN" sz="2800" dirty="0" smtClean="0">
                <a:solidFill>
                  <a:srgbClr val="0000FF"/>
                </a:solidFill>
                <a:hlinkClick r:id="rId5" tooltip="Kilômét"/>
              </a:rPr>
              <a:t>km</a:t>
            </a:r>
            <a:r>
              <a:rPr lang="vi-VN" sz="2800" dirty="0" smtClean="0">
                <a:solidFill>
                  <a:srgbClr val="0000FF"/>
                </a:solidFill>
              </a:rPr>
              <a:t> về </a:t>
            </a:r>
            <a:r>
              <a:rPr lang="vi-VN" sz="2800" dirty="0" smtClean="0">
                <a:solidFill>
                  <a:srgbClr val="0000FF"/>
                </a:solidFill>
                <a:hlinkClick r:id="rId6" tooltip="Hướng Đông Bắc"/>
              </a:rPr>
              <a:t>phía đông bắc</a:t>
            </a:r>
            <a:r>
              <a:rPr lang="vi-VN" sz="2800" dirty="0" smtClean="0">
                <a:solidFill>
                  <a:srgbClr val="0000FF"/>
                </a:solidFill>
              </a:rPr>
              <a:t>, có vị trí địa lý:</a:t>
            </a:r>
          </a:p>
          <a:p>
            <a:r>
              <a:rPr lang="vi-VN" sz="2800" dirty="0" smtClean="0">
                <a:solidFill>
                  <a:srgbClr val="0000FF"/>
                </a:solidFill>
                <a:hlinkClick r:id="rId7" tooltip="Hướng Tây"/>
              </a:rPr>
              <a:t>Phía tây</a:t>
            </a:r>
            <a:r>
              <a:rPr lang="vi-VN" sz="2800" dirty="0" smtClean="0">
                <a:solidFill>
                  <a:srgbClr val="0000FF"/>
                </a:solidFill>
              </a:rPr>
              <a:t> và </a:t>
            </a:r>
            <a:r>
              <a:rPr lang="vi-VN" sz="2800" dirty="0" smtClean="0">
                <a:solidFill>
                  <a:srgbClr val="0000FF"/>
                </a:solidFill>
                <a:hlinkClick r:id="rId8" tooltip="Hướng Tây Nam"/>
              </a:rPr>
              <a:t>tây nam</a:t>
            </a:r>
            <a:r>
              <a:rPr lang="vi-VN" sz="2800" dirty="0" smtClean="0">
                <a:solidFill>
                  <a:srgbClr val="0000FF"/>
                </a:solidFill>
              </a:rPr>
              <a:t> giáp thủ đô </a:t>
            </a:r>
            <a:r>
              <a:rPr lang="vi-VN" sz="2800" dirty="0" smtClean="0">
                <a:solidFill>
                  <a:srgbClr val="0000FF"/>
                </a:solidFill>
                <a:hlinkClick r:id="rId4" tooltip="Hà Nội"/>
              </a:rPr>
              <a:t>Hà Nội</a:t>
            </a:r>
            <a:endParaRPr lang="vi-VN" sz="2800" dirty="0" smtClean="0">
              <a:solidFill>
                <a:srgbClr val="0000FF"/>
              </a:solidFill>
            </a:endParaRPr>
          </a:p>
          <a:p>
            <a:r>
              <a:rPr lang="vi-VN" sz="2800" dirty="0" smtClean="0">
                <a:solidFill>
                  <a:srgbClr val="0000FF"/>
                </a:solidFill>
                <a:hlinkClick r:id="rId9" tooltip="Hướng Bắc"/>
              </a:rPr>
              <a:t>Phía bắc</a:t>
            </a:r>
            <a:r>
              <a:rPr lang="vi-VN" sz="2800" dirty="0" smtClean="0">
                <a:solidFill>
                  <a:srgbClr val="0000FF"/>
                </a:solidFill>
              </a:rPr>
              <a:t> giáp tỉnh </a:t>
            </a:r>
            <a:r>
              <a:rPr lang="vi-VN" sz="2800" u="sng" dirty="0" smtClean="0">
                <a:solidFill>
                  <a:srgbClr val="0000FF"/>
                </a:solidFill>
                <a:hlinkClick r:id="rId2"/>
              </a:rPr>
              <a:t>Bắc Giang</a:t>
            </a:r>
            <a:endParaRPr lang="vi-VN" sz="2800" dirty="0" smtClean="0">
              <a:solidFill>
                <a:srgbClr val="0000FF"/>
              </a:solidFill>
            </a:endParaRPr>
          </a:p>
          <a:p>
            <a:r>
              <a:rPr lang="vi-VN" sz="2800" dirty="0" smtClean="0">
                <a:solidFill>
                  <a:srgbClr val="0000FF"/>
                </a:solidFill>
                <a:hlinkClick r:id="rId10" tooltip="Hướng Đông"/>
              </a:rPr>
              <a:t>Phía đông</a:t>
            </a:r>
            <a:r>
              <a:rPr lang="vi-VN" sz="2800" dirty="0" smtClean="0">
                <a:solidFill>
                  <a:srgbClr val="0000FF"/>
                </a:solidFill>
              </a:rPr>
              <a:t> và </a:t>
            </a:r>
            <a:r>
              <a:rPr lang="vi-VN" sz="2800" dirty="0" smtClean="0">
                <a:solidFill>
                  <a:srgbClr val="0000FF"/>
                </a:solidFill>
                <a:hlinkClick r:id="rId11" tooltip="Hướng Đông Nam"/>
              </a:rPr>
              <a:t>đông nam</a:t>
            </a:r>
            <a:r>
              <a:rPr lang="vi-VN" sz="2800" dirty="0" smtClean="0">
                <a:solidFill>
                  <a:srgbClr val="0000FF"/>
                </a:solidFill>
              </a:rPr>
              <a:t> giáp tỉnh </a:t>
            </a:r>
            <a:r>
              <a:rPr lang="vi-VN" sz="2800" dirty="0" smtClean="0">
                <a:solidFill>
                  <a:srgbClr val="0000FF"/>
                </a:solidFill>
                <a:hlinkClick r:id="rId12" tooltip="Hải Dương"/>
              </a:rPr>
              <a:t>Hải Dương</a:t>
            </a:r>
            <a:endParaRPr lang="vi-VN" sz="2800" dirty="0" smtClean="0">
              <a:solidFill>
                <a:srgbClr val="0000FF"/>
              </a:solidFill>
            </a:endParaRPr>
          </a:p>
          <a:p>
            <a:r>
              <a:rPr lang="vi-VN" sz="2800" dirty="0" smtClean="0">
                <a:solidFill>
                  <a:srgbClr val="0000FF"/>
                </a:solidFill>
                <a:hlinkClick r:id="rId13" tooltip="Hướng Nam"/>
              </a:rPr>
              <a:t>Phía nam</a:t>
            </a:r>
            <a:r>
              <a:rPr lang="vi-VN" sz="2800" dirty="0" smtClean="0">
                <a:solidFill>
                  <a:srgbClr val="0000FF"/>
                </a:solidFill>
              </a:rPr>
              <a:t> giáp tỉnh </a:t>
            </a:r>
            <a:r>
              <a:rPr lang="vi-VN" sz="2800" dirty="0" smtClean="0">
                <a:solidFill>
                  <a:srgbClr val="0000FF"/>
                </a:solidFill>
                <a:hlinkClick r:id="rId14" tooltip="Hưng Yên"/>
              </a:rPr>
              <a:t>Hưng Yên</a:t>
            </a:r>
            <a:r>
              <a:rPr lang="vi-VN" sz="28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vi-VN" sz="2800" dirty="0" smtClean="0">
                <a:solidFill>
                  <a:srgbClr val="0000FF"/>
                </a:solidFill>
              </a:rPr>
              <a:t>Bắc Ninh nằm trong vùng khí hậu cận nhiệt đới ẩm, chia làm 4 mùa rõ rệt (xuân, hạ, thu, đông).</a:t>
            </a:r>
            <a:endParaRPr lang="vi-VN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24" y="476672"/>
            <a:ext cx="8229600" cy="1143000"/>
          </a:xfrm>
        </p:spPr>
        <p:txBody>
          <a:bodyPr/>
          <a:lstStyle/>
          <a:p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,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smtClean="0">
                <a:solidFill>
                  <a:srgbClr val="FF0066"/>
                </a:solidFill>
              </a:rPr>
              <a:t>Bắc Ninh là một tỉnh có nền kinh tế phát triển.</a:t>
            </a:r>
          </a:p>
          <a:p>
            <a:pPr algn="just"/>
            <a:r>
              <a:rPr lang="en-US" sz="3600" smtClean="0">
                <a:solidFill>
                  <a:srgbClr val="FF0066"/>
                </a:solidFill>
              </a:rPr>
              <a:t>Có đầy đủ các ngành: nông, lâm, ngư nghiệp. Ngoài ra có ngành công nghiệp, thương mại và dịch vụ phát triển rất nhanh.</a:t>
            </a:r>
            <a:endParaRPr lang="vi-VN" sz="36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Một số địa danh du lịch và văn hóa</a:t>
            </a:r>
            <a:br>
              <a:rPr lang="en-US" smtClean="0"/>
            </a:br>
            <a:r>
              <a:rPr lang="en-US" smtClean="0"/>
              <a:t> nổi bật của Bắc Ninh </a:t>
            </a:r>
            <a:endParaRPr lang="vi-VN"/>
          </a:p>
        </p:txBody>
      </p:sp>
      <p:pic>
        <p:nvPicPr>
          <p:cNvPr id="4" name="Picture 3" descr="chua-d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3"/>
            <a:ext cx="4714876" cy="5286388"/>
          </a:xfrm>
          <a:prstGeom prst="rect">
            <a:avLst/>
          </a:prstGeom>
        </p:spPr>
      </p:pic>
      <p:pic>
        <p:nvPicPr>
          <p:cNvPr id="6" name="Picture 5" descr="chua-but-thap-21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4429124" cy="5286388"/>
          </a:xfrm>
          <a:prstGeom prst="rect">
            <a:avLst/>
          </a:prstGeom>
        </p:spPr>
      </p:pic>
      <p:pic>
        <p:nvPicPr>
          <p:cNvPr id="7" name="Picture 6" descr="phật tí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64"/>
            <a:ext cx="9144000" cy="4923417"/>
          </a:xfrm>
          <a:prstGeom prst="rect">
            <a:avLst/>
          </a:prstGeom>
        </p:spPr>
      </p:pic>
      <p:pic>
        <p:nvPicPr>
          <p:cNvPr id="8" name="Picture 7" descr="đèn đ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6357958"/>
            <a:ext cx="414340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smtClean="0"/>
              <a:t>Đền Đô – Từ Sơn (Bắc Ninh)</a:t>
            </a:r>
            <a:endParaRPr lang="vi-VN" sz="2400"/>
          </a:p>
        </p:txBody>
      </p:sp>
      <p:pic>
        <p:nvPicPr>
          <p:cNvPr id="10" name="Picture 9" descr="quan họ b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1571612"/>
            <a:ext cx="4929190" cy="5286388"/>
          </a:xfrm>
          <a:prstGeom prst="rect">
            <a:avLst/>
          </a:prstGeom>
        </p:spPr>
      </p:pic>
      <p:pic>
        <p:nvPicPr>
          <p:cNvPr id="11" name="Picture 10" descr="quan họ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71612"/>
            <a:ext cx="4214810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2775" y="176874"/>
            <a:ext cx="94298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66"/>
                </a:solidFill>
              </a:rPr>
              <a:t>Mời các bạn hãy đến thăm quê hương quan họ của chúng tôi.</a:t>
            </a:r>
            <a:endParaRPr lang="vi-VN" sz="5400" smtClean="0">
              <a:solidFill>
                <a:srgbClr val="FF0066"/>
              </a:solidFill>
            </a:endParaRPr>
          </a:p>
          <a:p>
            <a:endParaRPr lang="en-US" sz="5400" smtClean="0">
              <a:solidFill>
                <a:srgbClr val="FF0000"/>
              </a:solidFill>
            </a:endParaRPr>
          </a:p>
          <a:p>
            <a:endParaRPr lang="en-US" sz="5400" smtClean="0">
              <a:solidFill>
                <a:srgbClr val="FF0000"/>
              </a:solidFill>
            </a:endParaRPr>
          </a:p>
          <a:p>
            <a:endParaRPr lang="en-US" sz="5400">
              <a:solidFill>
                <a:srgbClr val="FF0000"/>
              </a:solidFill>
            </a:endParaRPr>
          </a:p>
          <a:p>
            <a:endParaRPr lang="en-US" sz="5400" smtClean="0">
              <a:solidFill>
                <a:srgbClr val="FF0000"/>
              </a:solidFill>
            </a:endParaRPr>
          </a:p>
          <a:p>
            <a:r>
              <a:rPr lang="en-US" sz="5400" smtClean="0">
                <a:solidFill>
                  <a:srgbClr val="FF0000"/>
                </a:solidFill>
              </a:rPr>
              <a:t>Chân </a:t>
            </a:r>
            <a:r>
              <a:rPr lang="en-US" sz="5400" smtClean="0">
                <a:solidFill>
                  <a:srgbClr val="FF0000"/>
                </a:solidFill>
              </a:rPr>
              <a:t>thành cảm ơn Quý vị và các bạn đã chú ý theo dõi!</a:t>
            </a:r>
          </a:p>
        </p:txBody>
      </p:sp>
    </p:spTree>
    <p:extLst>
      <p:ext uri="{BB962C8B-B14F-4D97-AF65-F5344CB8AC3E}">
        <p14:creationId xmlns:p14="http://schemas.microsoft.com/office/powerpoint/2010/main" val="281087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43" y="914400"/>
            <a:ext cx="752475" cy="4000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18" y="914400"/>
            <a:ext cx="752475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93" y="914400"/>
            <a:ext cx="752475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8" y="924360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43" y="914400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18" y="910505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92" y="914544"/>
            <a:ext cx="848101" cy="400050"/>
          </a:xfrm>
          <a:prstGeom prst="rect">
            <a:avLst/>
          </a:prstGeom>
        </p:spPr>
      </p:pic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76553" y="46544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717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4" y="910505"/>
            <a:ext cx="770948" cy="40005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762345"/>
            <a:ext cx="899972" cy="10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85800"/>
            <a:ext cx="6515100" cy="457200"/>
          </a:xfrm>
          <a:prstGeom prst="rect">
            <a:avLst/>
          </a:prstGeom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5939"/>
            <a:ext cx="1274863" cy="1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0" y="1555173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Explosion 2 3"/>
          <p:cNvSpPr/>
          <p:nvPr/>
        </p:nvSpPr>
        <p:spPr>
          <a:xfrm rot="20881914">
            <a:off x="-118674" y="2293029"/>
            <a:ext cx="9380440" cy="3172339"/>
          </a:xfrm>
          <a:prstGeom prst="irregularSeal2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Hoạt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động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thực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hành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6" y="6282463"/>
            <a:ext cx="3810000" cy="514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2" y="6241192"/>
            <a:ext cx="3810000" cy="5143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42564" y="7938"/>
            <a:ext cx="6787022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sáu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12-Point Star 15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54870" y="32689"/>
            <a:ext cx="304800" cy="877816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7242" y="32689"/>
            <a:ext cx="287627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76553" y="46544"/>
            <a:ext cx="304800" cy="877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71753" y="32689"/>
            <a:ext cx="304800" cy="877816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Kết quả hình ảnh cho nốt nh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762345"/>
            <a:ext cx="899972" cy="10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Kết quả hình ảnh cho nốt nhạ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9924" r="91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05939"/>
            <a:ext cx="1274863" cy="15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45" y="1099614"/>
            <a:ext cx="306500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6" y="6282463"/>
            <a:ext cx="3810000" cy="5143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82" y="6241192"/>
            <a:ext cx="3810000" cy="5143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14414" y="0"/>
            <a:ext cx="7000924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sáu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2019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1984" y="3917373"/>
            <a:ext cx="568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solidFill>
                  <a:schemeClr val="accent3"/>
                </a:solidFill>
                <a:effectLst/>
              </a:rPr>
              <a:t>AI NHANH HƠN</a:t>
            </a:r>
            <a:endParaRPr lang="en-US" sz="5400" b="1" cap="none" spc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3965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65" y="0"/>
            <a:ext cx="91974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8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4" y="921601"/>
            <a:ext cx="4867277" cy="41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7458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84" y="2984451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32539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43" y="228600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812970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ết quả hình ảnh cho NGÔI SAO RƠI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83" y="796895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6553200"/>
            <a:ext cx="2291374" cy="452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553196"/>
            <a:ext cx="2291374" cy="4524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44" y="6553198"/>
            <a:ext cx="2291374" cy="4524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79" y="6553200"/>
            <a:ext cx="2291374" cy="4524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553195"/>
            <a:ext cx="2291374" cy="4524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4649" y="4882059"/>
            <a:ext cx="2291374" cy="4524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1904" y="2833477"/>
            <a:ext cx="2291374" cy="4524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1904" y="789721"/>
            <a:ext cx="2291374" cy="4524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84651" y="6837957"/>
            <a:ext cx="2291374" cy="4524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59" y="-144463"/>
            <a:ext cx="2291374" cy="4524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84" y="-144467"/>
            <a:ext cx="2291374" cy="4524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860" y="-144465"/>
            <a:ext cx="2291374" cy="4524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63" y="-144463"/>
            <a:ext cx="2291374" cy="45243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84" y="-144468"/>
            <a:ext cx="2291374" cy="4524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5539" y="4648295"/>
            <a:ext cx="2291374" cy="45243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8284" y="2599713"/>
            <a:ext cx="2291374" cy="4524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8284" y="555957"/>
            <a:ext cx="2291374" cy="4524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5537" y="6604193"/>
            <a:ext cx="2291374" cy="4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1285852" y="571480"/>
            <a:ext cx="6429420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KHỞI ĐỘNG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7" name="12-Point Star 36"/>
          <p:cNvSpPr/>
          <p:nvPr/>
        </p:nvSpPr>
        <p:spPr>
          <a:xfrm>
            <a:off x="-43729" y="-39543"/>
            <a:ext cx="12108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8923" y="29370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2020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3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8603" y="-603448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12" y="-267929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or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571736" y="928670"/>
            <a:ext cx="4433073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901337" y="3583422"/>
            <a:ext cx="7667900" cy="200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vi-VN" sz="4400" dirty="0" smtClean="0">
                <a:cs typeface="Times New Roman" panose="02020603050405020304" pitchFamily="18" charset="0"/>
              </a:rPr>
              <a:t>  </a:t>
            </a:r>
            <a:r>
              <a:rPr lang="en-US" altLang="vi-VN" sz="4400" dirty="0" smtClean="0">
                <a:solidFill>
                  <a:srgbClr val="0606CA"/>
                </a:solidFill>
                <a:cs typeface="Times New Roman" panose="02020603050405020304" pitchFamily="18" charset="0"/>
              </a:rPr>
              <a:t>Insert </a:t>
            </a:r>
            <a:r>
              <a:rPr lang="en-US" altLang="vi-VN" sz="4400" dirty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4400" dirty="0" err="1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vi-VN" sz="4400" dirty="0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Sound  </a:t>
            </a:r>
            <a:r>
              <a:rPr lang="en-US" altLang="vi-VN" sz="4400" dirty="0" err="1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vi-VN" sz="4400" dirty="0" smtClean="0">
                <a:solidFill>
                  <a:srgbClr val="0606CA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Sound from File… 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09457" y="2369438"/>
            <a:ext cx="816427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vi-VN" sz="3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1: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hãy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chèn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âm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8923" y="29370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2020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6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9" y="-381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53" y="-123681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5" y="5867400"/>
            <a:ext cx="3581400" cy="990600"/>
          </a:xfrm>
          <a:prstGeom prst="rect">
            <a:avLst/>
          </a:prstGeom>
        </p:spPr>
      </p:pic>
      <p:pic>
        <p:nvPicPr>
          <p:cNvPr id="12" name="Picture 2" descr="bor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1587" y="6034087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443450" y="269092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443450" y="269806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443450" y="2680206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443450" y="270520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443450" y="271235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615" y="932184"/>
            <a:ext cx="861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606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350" dirty="0">
              <a:solidFill>
                <a:srgbClr val="0606CA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021666" y="3100091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algn="just" eaLnBrk="1" hangingPunct="1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altLang="vi-VN" dirty="0" smtClean="0">
                <a:cs typeface="Times New Roman" panose="02020603050405020304" pitchFamily="18" charset="0"/>
              </a:rPr>
              <a:t>                                   B</a:t>
            </a:r>
            <a:r>
              <a:rPr lang="en-US" altLang="vi-VN" dirty="0">
                <a:cs typeface="Times New Roman" panose="02020603050405020304" pitchFamily="18" charset="0"/>
              </a:rPr>
              <a:t>. </a:t>
            </a:r>
            <a:r>
              <a:rPr lang="en-US" altLang="vi-VN" dirty="0" smtClean="0">
                <a:cs typeface="Times New Roman" panose="02020603050405020304" pitchFamily="18" charset="0"/>
              </a:rPr>
              <a:t> </a:t>
            </a:r>
            <a:endParaRPr lang="en-US" altLang="vi-VN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 algn="just" eaLnBrk="1" hangingPunct="1">
              <a:lnSpc>
                <a:spcPct val="150000"/>
              </a:lnSpc>
              <a:spcBef>
                <a:spcPct val="50000"/>
              </a:spcBef>
              <a:buNone/>
            </a:pPr>
            <a:endParaRPr lang="en-US" altLang="vi-VN" dirty="0" smtClean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dirty="0" smtClean="0">
                <a:cs typeface="Times New Roman" panose="02020603050405020304" pitchFamily="18" charset="0"/>
              </a:rPr>
              <a:t>C</a:t>
            </a:r>
            <a:r>
              <a:rPr lang="en-US" altLang="vi-VN" dirty="0">
                <a:cs typeface="Times New Roman" panose="02020603050405020304" pitchFamily="18" charset="0"/>
              </a:rPr>
              <a:t>. </a:t>
            </a:r>
            <a:r>
              <a:rPr lang="en-US" altLang="vi-VN" dirty="0" smtClean="0">
                <a:cs typeface="Times New Roman" panose="02020603050405020304" pitchFamily="18" charset="0"/>
              </a:rPr>
              <a:t>                                    </a:t>
            </a:r>
            <a:r>
              <a:rPr lang="en-US" altLang="vi-VN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D</a:t>
            </a:r>
            <a:r>
              <a:rPr lang="en-US" altLang="vi-VN" dirty="0"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444142" y="1716288"/>
            <a:ext cx="82818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vi-VN" sz="36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2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tượng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dùng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chèn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âm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vi-VN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altLang="vi-VN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134124" y="4994505"/>
            <a:ext cx="528034" cy="528034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/>
          <a:srcRect r="3837" b="36987"/>
          <a:stretch>
            <a:fillRect/>
          </a:stretch>
        </p:blipFill>
        <p:spPr bwMode="auto">
          <a:xfrm>
            <a:off x="1799770" y="3183212"/>
            <a:ext cx="1901132" cy="15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/>
          <a:srcRect r="5394" b="37023"/>
          <a:stretch>
            <a:fillRect/>
          </a:stretch>
        </p:blipFill>
        <p:spPr bwMode="auto">
          <a:xfrm>
            <a:off x="5881667" y="3132126"/>
            <a:ext cx="1716966" cy="14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0"/>
          <a:srcRect r="4222" b="40103"/>
          <a:stretch>
            <a:fillRect/>
          </a:stretch>
        </p:blipFill>
        <p:spPr bwMode="auto">
          <a:xfrm>
            <a:off x="1727466" y="4962781"/>
            <a:ext cx="2109615" cy="129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/>
          <a:srcRect r="2530" b="36099"/>
          <a:stretch>
            <a:fillRect/>
          </a:stretch>
        </p:blipFill>
        <p:spPr bwMode="auto">
          <a:xfrm>
            <a:off x="5854823" y="4749896"/>
            <a:ext cx="1791306" cy="15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Straight Connector 36"/>
          <p:cNvCxnSpPr/>
          <p:nvPr/>
        </p:nvCxnSpPr>
        <p:spPr>
          <a:xfrm flipV="1">
            <a:off x="2272942" y="1444829"/>
            <a:ext cx="3057518" cy="22557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48923" y="29370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2020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85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7937"/>
            <a:ext cx="924061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1100" y="0"/>
            <a:ext cx="60960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378527" y="1524000"/>
            <a:ext cx="7934683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Chèn</a:t>
            </a:r>
            <a:r>
              <a:rPr lang="en-US" sz="4400" b="1" dirty="0" smtClean="0">
                <a:solidFill>
                  <a:srgbClr val="FF0000"/>
                </a:solidFill>
              </a:rPr>
              <a:t> video </a:t>
            </a:r>
            <a:r>
              <a:rPr lang="en-US" sz="4400" b="1" dirty="0" err="1" smtClean="0">
                <a:solidFill>
                  <a:srgbClr val="FF0000"/>
                </a:solidFill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chiếu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</a:rPr>
              <a:t> ???</a:t>
            </a:r>
          </a:p>
        </p:txBody>
      </p:sp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134072" y="-39543"/>
            <a:ext cx="15296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8923" y="29370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2020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khung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0" y="-340509"/>
            <a:ext cx="9187729" cy="72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85800"/>
            <a:ext cx="7046686" cy="457200"/>
          </a:xfrm>
          <a:prstGeom prst="rect">
            <a:avLst/>
          </a:prstGeom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472457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71" y="942975"/>
            <a:ext cx="752475" cy="4000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46" y="942975"/>
            <a:ext cx="752475" cy="4000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21" y="942975"/>
            <a:ext cx="752475" cy="4000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96" y="952935"/>
            <a:ext cx="752475" cy="400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71" y="942975"/>
            <a:ext cx="752475" cy="4000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46" y="939080"/>
            <a:ext cx="752475" cy="4000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81" y="943119"/>
            <a:ext cx="770948" cy="4000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07" y="952935"/>
            <a:ext cx="770948" cy="400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46" y="5105400"/>
            <a:ext cx="1019175" cy="7143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21" y="5105400"/>
            <a:ext cx="1019175" cy="7143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71" y="5105400"/>
            <a:ext cx="1019175" cy="7143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46" y="5105400"/>
            <a:ext cx="1019175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38" y="4617027"/>
            <a:ext cx="2686050" cy="2200275"/>
          </a:xfrm>
          <a:prstGeom prst="rect">
            <a:avLst/>
          </a:prstGeom>
        </p:spPr>
      </p:pic>
      <p:pic>
        <p:nvPicPr>
          <p:cNvPr id="6148" name="Picture 4" descr="Kết quả hình ảnh cho khung nền powerpoint CHO TRẺ E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21977" y="1352984"/>
            <a:ext cx="6824964" cy="36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4572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Explosion 2 20"/>
          <p:cNvSpPr/>
          <p:nvPr/>
        </p:nvSpPr>
        <p:spPr>
          <a:xfrm rot="20898115">
            <a:off x="920396" y="1207982"/>
            <a:ext cx="2390845" cy="1406431"/>
          </a:xfrm>
          <a:prstGeom prst="irregularSeal2">
            <a:avLst/>
          </a:prstGeom>
          <a:ln w="38100">
            <a:solidFill>
              <a:srgbClr val="00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err="1" smtClean="0">
                <a:solidFill>
                  <a:srgbClr val="FF0066"/>
                </a:solidFill>
              </a:rPr>
              <a:t>BÀI</a:t>
            </a:r>
            <a:r>
              <a:rPr lang="en-US" sz="2400" b="1" smtClean="0">
                <a:solidFill>
                  <a:srgbClr val="FF0066"/>
                </a:solidFill>
              </a:rPr>
              <a:t> 4       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48923" y="29370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2020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0700" y="2222678"/>
            <a:ext cx="57326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CHÈN ĐOẠN VIDEO</a:t>
            </a:r>
          </a:p>
          <a:p>
            <a:pPr algn="ctr"/>
            <a:r>
              <a:rPr lang="en-US" sz="4000" b="0" cap="none" spc="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VÀO BÀI TRÌNH CHIẾU</a:t>
            </a:r>
            <a:endParaRPr lang="en-US" sz="4000" b="0" cap="none" spc="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9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7937"/>
            <a:ext cx="9240618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1100" y="0"/>
            <a:ext cx="60960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12-Point Star 36"/>
          <p:cNvSpPr/>
          <p:nvPr/>
        </p:nvSpPr>
        <p:spPr>
          <a:xfrm>
            <a:off x="-150583" y="-39543"/>
            <a:ext cx="1536494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928670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Bài 4:CHÈN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ĐOẠN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VIDEO VÀO</a:t>
            </a:r>
          </a:p>
          <a:p>
            <a:pPr algn="ctr"/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BÀI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TRÌNH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CHIẾU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644" y="2889625"/>
            <a:ext cx="2643206" cy="6108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226" tIns="58613" rIns="117226" bIns="58613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sz="3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928662" y="3500438"/>
            <a:ext cx="8215338" cy="1007919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17226" tIns="58613" rIns="117226" bIns="58613" anchor="ctr"/>
          <a:lstStyle/>
          <a:p>
            <a:pPr eaLnBrk="1" hangingPunct="1">
              <a:defRPr/>
            </a:pPr>
            <a:r>
              <a:rPr lang="en-US" sz="3000" smtClean="0">
                <a:solidFill>
                  <a:srgbClr val="FF0066"/>
                </a:solidFill>
              </a:rPr>
              <a:t>-</a:t>
            </a:r>
            <a:r>
              <a:rPr lang="en-US" sz="3000" smtClean="0">
                <a:solidFill>
                  <a:schemeClr val="tx1"/>
                </a:solidFill>
              </a:rPr>
              <a:t> </a:t>
            </a:r>
            <a:r>
              <a:rPr lang="en-US" sz="30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Chèn được đoạn video vào bài trình chiếu</a:t>
            </a:r>
            <a:endParaRPr lang="en-US" sz="3000">
              <a:solidFill>
                <a:srgbClr val="FF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8923" y="29370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2020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6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92" y="-144463"/>
            <a:ext cx="14554200" cy="91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19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100" y="0"/>
            <a:ext cx="304800" cy="914400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99" y="-39543"/>
            <a:ext cx="1331685" cy="11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5900" y="0"/>
            <a:ext cx="304800" cy="914400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1100" y="0"/>
            <a:ext cx="3048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5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Kết quả hình ảnh cho suy nghĩ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12-Point Star 36"/>
          <p:cNvSpPr/>
          <p:nvPr/>
        </p:nvSpPr>
        <p:spPr>
          <a:xfrm>
            <a:off x="-43729" y="-39543"/>
            <a:ext cx="1529629" cy="1154112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TIN </a:t>
            </a:r>
            <a:r>
              <a:rPr lang="en-US" b="1" dirty="0" err="1" smtClean="0">
                <a:solidFill>
                  <a:srgbClr val="00FF00"/>
                </a:solidFill>
              </a:rPr>
              <a:t>HỌC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483769" y="1556792"/>
            <a:ext cx="8136904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</a:rPr>
              <a:t>Các bước để </a:t>
            </a:r>
            <a:r>
              <a:rPr lang="en-US" sz="4400" b="1" dirty="0" err="1" smtClean="0">
                <a:solidFill>
                  <a:srgbClr val="FF0000"/>
                </a:solidFill>
              </a:rPr>
              <a:t>chèn</a:t>
            </a:r>
            <a:r>
              <a:rPr lang="en-US" sz="4400" b="1" dirty="0" smtClean="0">
                <a:solidFill>
                  <a:srgbClr val="FF0000"/>
                </a:solidFill>
              </a:rPr>
              <a:t> video </a:t>
            </a:r>
            <a:r>
              <a:rPr lang="en-US" sz="4400" b="1" dirty="0" err="1" smtClean="0">
                <a:solidFill>
                  <a:srgbClr val="FF0000"/>
                </a:solidFill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chiếu</a:t>
            </a:r>
            <a:r>
              <a:rPr lang="en-US" sz="4400" b="1" dirty="0" smtClean="0">
                <a:solidFill>
                  <a:srgbClr val="FF0000"/>
                </a:solidFill>
              </a:rPr>
              <a:t> ???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8923" y="29370"/>
            <a:ext cx="6858460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sáu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21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2020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870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A8B1BCE7-3320-4A0B-90A1-9C580A6A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4175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vi-VN" altLang="en-US" sz="3200" b="1" smtClean="0">
                <a:solidFill>
                  <a:srgbClr val="0000FF"/>
                </a:solidFill>
              </a:rPr>
              <a:t>Tiến </a:t>
            </a:r>
            <a:r>
              <a:rPr kumimoji="0" lang="vi-VN" altLang="en-US" sz="3200" b="1">
                <a:solidFill>
                  <a:srgbClr val="0000FF"/>
                </a:solidFill>
              </a:rPr>
              <a:t>hành kĩ thuật “Khăn trải bàn”</a:t>
            </a:r>
            <a:endParaRPr kumimoji="0"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DF209589-6B78-4AAF-A148-9CB9B1B4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0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</a:rPr>
              <a:t>KĨ </a:t>
            </a:r>
            <a:r>
              <a:rPr lang="en-US" altLang="en-US" sz="3600" b="1">
                <a:solidFill>
                  <a:srgbClr val="FF0000"/>
                </a:solidFill>
              </a:rPr>
              <a:t>THUẬT “  KHĂN TRẢI BÀN”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xmlns="" id="{74DE09FD-F2BA-43A3-952B-3ED55B91671B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060575"/>
            <a:ext cx="3887788" cy="4464050"/>
            <a:chOff x="3264" y="912"/>
            <a:chExt cx="2304" cy="2361"/>
          </a:xfrm>
        </p:grpSpPr>
        <p:sp>
          <p:nvSpPr>
            <p:cNvPr id="10" name="Line 9">
              <a:extLst>
                <a:ext uri="{FF2B5EF4-FFF2-40B4-BE49-F238E27FC236}">
                  <a16:creationId xmlns:a16="http://schemas.microsoft.com/office/drawing/2014/main" xmlns="" id="{01E88518-AF46-46A3-9457-D388A1EAB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016"/>
              <a:ext cx="38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90C6B69-A25C-4768-A049-2069827FA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912"/>
              <a:ext cx="2303" cy="2361"/>
              <a:chOff x="3264" y="912"/>
              <a:chExt cx="2303" cy="2361"/>
            </a:xfrm>
          </p:grpSpPr>
          <p:grpSp>
            <p:nvGrpSpPr>
              <p:cNvPr id="20" name="Group 12">
                <a:extLst>
                  <a:ext uri="{FF2B5EF4-FFF2-40B4-BE49-F238E27FC236}">
                    <a16:creationId xmlns:a16="http://schemas.microsoft.com/office/drawing/2014/main" xmlns="" id="{6D454AA0-CDF8-4FD5-A774-CAAF230002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912"/>
                <a:ext cx="2303" cy="2361"/>
                <a:chOff x="2333" y="2293"/>
                <a:chExt cx="7571" cy="5040"/>
              </a:xfrm>
            </p:grpSpPr>
            <p:sp>
              <p:nvSpPr>
                <p:cNvPr id="22" name="Rectangle 13">
                  <a:extLst>
                    <a:ext uri="{FF2B5EF4-FFF2-40B4-BE49-F238E27FC236}">
                      <a16:creationId xmlns:a16="http://schemas.microsoft.com/office/drawing/2014/main" xmlns="" id="{5FA0235C-AB63-46EA-9DF3-C56D6E840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33" y="2293"/>
                  <a:ext cx="7570" cy="504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kumimoji="0" lang="en-US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   </a:t>
                  </a:r>
                  <a:r>
                    <a:rPr kumimoji="0" lang="en-US" altLang="en-US" sz="1400" smtClean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	</a:t>
                  </a:r>
                  <a:r>
                    <a:rPr kumimoji="0" lang="en-US" altLang="en-US" sz="1600" smtClean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kumimoji="0" lang="en-US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viết ý kiến cá nhân) </a:t>
                  </a:r>
                  <a:endParaRPr kumimoji="0" lang="en-US" altLang="en-US" sz="1400" smtClean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  <a:p>
                  <a:r>
                    <a:rPr lang="en-US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	</a:t>
                  </a:r>
                  <a:r>
                    <a:rPr lang="en-US" altLang="en-US" sz="1400" smtClean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	</a:t>
                  </a:r>
                  <a:r>
                    <a:rPr kumimoji="0" lang="en-US" altLang="en-US" smtClean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1</a:t>
                  </a:r>
                </a:p>
                <a:p>
                  <a:endParaRPr kumimoji="0" lang="en-US" altLang="en-US" smtClean="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  <a:p>
                  <a:r>
                    <a:rPr kumimoji="0" lang="en-US" altLang="en-US" sz="1200" smtClean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                          </a:t>
                  </a:r>
                  <a:endParaRPr kumimoji="0"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  <a:p>
                  <a:r>
                    <a:rPr kumimoji="0" lang="en-US" altLang="en-US" sz="12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                  </a:t>
                  </a:r>
                </a:p>
              </p:txBody>
            </p:sp>
            <p:sp>
              <p:nvSpPr>
                <p:cNvPr id="23" name="Rectangle 14">
                  <a:extLst>
                    <a:ext uri="{FF2B5EF4-FFF2-40B4-BE49-F238E27FC236}">
                      <a16:creationId xmlns:a16="http://schemas.microsoft.com/office/drawing/2014/main" xmlns="" id="{8C38927C-20EA-4C38-9D75-246D184FC5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6" y="3193"/>
                  <a:ext cx="5025" cy="324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5">
                  <a:extLst>
                    <a:ext uri="{FF2B5EF4-FFF2-40B4-BE49-F238E27FC236}">
                      <a16:creationId xmlns:a16="http://schemas.microsoft.com/office/drawing/2014/main" xmlns="" id="{8884783D-8265-4084-A395-141FBD7AB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9" y="2293"/>
                  <a:ext cx="1257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6">
                  <a:extLst>
                    <a:ext uri="{FF2B5EF4-FFF2-40B4-BE49-F238E27FC236}">
                      <a16:creationId xmlns:a16="http://schemas.microsoft.com/office/drawing/2014/main" xmlns="" id="{C859B0BF-842D-44F4-A00E-B07B867E2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34" y="6433"/>
                  <a:ext cx="1272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7">
                  <a:extLst>
                    <a:ext uri="{FF2B5EF4-FFF2-40B4-BE49-F238E27FC236}">
                      <a16:creationId xmlns:a16="http://schemas.microsoft.com/office/drawing/2014/main" xmlns="" id="{12BB204E-6E69-45C8-B939-A19354DCB2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631" y="6433"/>
                  <a:ext cx="1273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20">
                  <a:extLst>
                    <a:ext uri="{FF2B5EF4-FFF2-40B4-BE49-F238E27FC236}">
                      <a16:creationId xmlns:a16="http://schemas.microsoft.com/office/drawing/2014/main" xmlns="" id="{86695B29-6B7E-433B-87D4-70B5719B8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31" y="2293"/>
                  <a:ext cx="1272" cy="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" name="Text Box 22">
                <a:extLst>
                  <a:ext uri="{FF2B5EF4-FFF2-40B4-BE49-F238E27FC236}">
                    <a16:creationId xmlns:a16="http://schemas.microsoft.com/office/drawing/2014/main" xmlns="" id="{01E0E948-D0FF-4CF1-9C95-D255C8B68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1898"/>
                <a:ext cx="192" cy="1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en-US" altLang="en-US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2</a:t>
                </a:r>
                <a:endParaRPr kumimoji="0"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Text Box 23">
                <a:extLst>
                  <a:ext uri="{FF2B5EF4-FFF2-40B4-BE49-F238E27FC236}">
                    <a16:creationId xmlns:a16="http://schemas.microsoft.com/office/drawing/2014/main" xmlns="" id="{5A2A100B-C6E9-468C-A219-2E0D2C404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8" y="2016"/>
                <a:ext cx="192" cy="1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en-US" altLang="en-US">
                    <a:solidFill>
                      <a:schemeClr val="bg1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19" name="Text Box 28">
                <a:extLst>
                  <a:ext uri="{FF2B5EF4-FFF2-40B4-BE49-F238E27FC236}">
                    <a16:creationId xmlns:a16="http://schemas.microsoft.com/office/drawing/2014/main" xmlns="" id="{97F5EF3D-E616-463C-8968-23450B179A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1680"/>
                <a:ext cx="1344" cy="50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en-US" altLang="en-US" sz="2800">
                    <a:solidFill>
                      <a:schemeClr val="bg1"/>
                    </a:solidFill>
                    <a:latin typeface="Arial" panose="020B0604020202020204" pitchFamily="34" charset="0"/>
                  </a:rPr>
                  <a:t>Viết ý kiến của nhóm</a:t>
                </a:r>
              </a:p>
            </p:txBody>
          </p:sp>
          <p:sp>
            <p:nvSpPr>
              <p:cNvPr id="33" name="Text Box 22">
                <a:extLst>
                  <a:ext uri="{FF2B5EF4-FFF2-40B4-BE49-F238E27FC236}">
                    <a16:creationId xmlns:a16="http://schemas.microsoft.com/office/drawing/2014/main" xmlns="" id="{01E0E948-D0FF-4CF1-9C95-D255C8B689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2" y="2927"/>
                <a:ext cx="192" cy="1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en-US" altLang="en-US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  <a:endParaRPr kumimoji="0" lang="en-US" altLang="en-US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0" name="Text Box 5">
            <a:extLst>
              <a:ext uri="{FF2B5EF4-FFF2-40B4-BE49-F238E27FC236}">
                <a16:creationId xmlns:a16="http://schemas.microsoft.com/office/drawing/2014/main" xmlns="" id="{A40A9F3D-A026-4B5D-BD3B-1320D2706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251" y="2716428"/>
            <a:ext cx="42846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kumimoji="0" lang="en-US" altLang="en-US" b="1">
                <a:solidFill>
                  <a:srgbClr val="0000FF"/>
                </a:solidFill>
              </a:rPr>
              <a:t>-  </a:t>
            </a:r>
            <a:r>
              <a:rPr kumimoji="0" lang="en-US" altLang="en-US" sz="2800">
                <a:solidFill>
                  <a:srgbClr val="0000FF"/>
                </a:solidFill>
              </a:rPr>
              <a:t>Mỗi cá nhân làm việc độc lập và viết ý tưởng vào phần giấy của mình trên “khăn trải bàn” 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xmlns="" id="{09BAC95A-E63B-464D-9F71-4696BCC52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459931"/>
            <a:ext cx="3997325" cy="233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kumimoji="0" lang="en-US" altLang="en-US" sz="2800">
                <a:solidFill>
                  <a:srgbClr val="0000FF"/>
                </a:solidFill>
              </a:rPr>
              <a:t>  - Thảo luận nhóm, thống nhất ý kiến và viết vào phần chính giữa “khăn trải bàn</a:t>
            </a:r>
            <a:r>
              <a:rPr kumimoji="0" lang="en-US" altLang="en-US" sz="2800" smtClean="0">
                <a:solidFill>
                  <a:srgbClr val="0000FF"/>
                </a:solidFill>
              </a:rPr>
              <a:t>”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- Thời gian: 5 đến 7 phút</a:t>
            </a:r>
            <a:endParaRPr kumimoji="0" lang="en-US" altLang="en-US" sz="2800">
              <a:solidFill>
                <a:srgbClr val="0000FF"/>
              </a:solidFill>
            </a:endParaRP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xmlns="" id="{5E4664BB-A0F2-4F6D-8C01-68C40B274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908050"/>
            <a:ext cx="4500562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en-US" sz="2800">
                <a:solidFill>
                  <a:srgbClr val="0000FF"/>
                </a:solidFill>
              </a:rPr>
              <a:t>- Mỗi thành viên ngồi vào vị trí tương ứng với từng phần xung quanh “khăn trải bàn”</a:t>
            </a:r>
          </a:p>
          <a:p>
            <a:endParaRPr kumimoji="0" lang="en-US" alt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8668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3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75&quot;/&gt;&lt;/object&gt;&lt;object type=&quot;3&quot; unique_id=&quot;10010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73&quot;/&gt;&lt;/object&gt;&lt;object type=&quot;3&quot; unique_id=&quot;10013&quot;&gt;&lt;property id=&quot;20148&quot; value=&quot;5&quot;/&gt;&lt;property id=&quot;20300&quot; value=&quot;Slide 17&quot;/&gt;&lt;property id=&quot;20307&quot; value=&quot;268&quot;/&gt;&lt;/object&gt;&lt;object type=&quot;3&quot; unique_id=&quot;10015&quot;&gt;&lt;property id=&quot;20148&quot; value=&quot;5&quot;/&gt;&lt;property id=&quot;20300&quot; value=&quot;Slide 18&quot;/&gt;&lt;property id=&quot;20307&quot; value=&quot;282&quot;/&gt;&lt;/object&gt;&lt;object type=&quot;3&quot; unique_id=&quot;10016&quot;&gt;&lt;property id=&quot;20148&quot; value=&quot;5&quot;/&gt;&lt;property id=&quot;20300&quot; value=&quot;Slide 19&quot;/&gt;&lt;property id=&quot;20307&quot; value=&quot;276&quot;/&gt;&lt;/object&gt;&lt;object type=&quot;3&quot; unique_id=&quot;10017&quot;&gt;&lt;property id=&quot;20148&quot; value=&quot;5&quot;/&gt;&lt;property id=&quot;20300&quot; value=&quot;Slide 20&quot;/&gt;&lt;property id=&quot;20307&quot; value=&quot;281&quot;/&gt;&lt;/object&gt;&lt;object type=&quot;3&quot; unique_id=&quot;10018&quot;&gt;&lt;property id=&quot;20148&quot; value=&quot;5&quot;/&gt;&lt;property id=&quot;20300&quot; value=&quot;Slide 21&quot;/&gt;&lt;property id=&quot;20307&quot; value=&quot;277&quot;/&gt;&lt;/object&gt;&lt;object type=&quot;3&quot; unique_id=&quot;10020&quot;&gt;&lt;property id=&quot;20148&quot; value=&quot;5&quot;/&gt;&lt;property id=&quot;20300&quot; value=&quot;Slide 22&quot;/&gt;&lt;property id=&quot;20307&quot; value=&quot;280&quot;/&gt;&lt;/object&gt;&lt;object type=&quot;3&quot; unique_id=&quot;10081&quot;&gt;&lt;property id=&quot;20148&quot; value=&quot;5&quot;/&gt;&lt;property id=&quot;20300&quot; value=&quot;Slide 10&quot;/&gt;&lt;property id=&quot;20307&quot; value=&quot;284&quot;/&gt;&lt;/object&gt;&lt;object type=&quot;3&quot; unique_id=&quot;91488&quot;&gt;&lt;property id=&quot;20148&quot; value=&quot;5&quot;/&gt;&lt;property id=&quot;20300&quot; value=&quot;Slide 7&quot;/&gt;&lt;property id=&quot;20307&quot; value=&quot;286&quot;/&gt;&lt;/object&gt;&lt;object type=&quot;3&quot; unique_id=&quot;91773&quot;&gt;&lt;property id=&quot;20148&quot; value=&quot;5&quot;/&gt;&lt;property id=&quot;20300&quot; value=&quot;Slide 12 - &amp;quot;Đặc điểm địa lý, khí hậu&amp;quot;&quot;/&gt;&lt;property id=&quot;20307&quot; value=&quot;290&quot;/&gt;&lt;/object&gt;&lt;object type=&quot;3&quot; unique_id=&quot;91774&quot;&gt;&lt;property id=&quot;20148&quot; value=&quot;5&quot;/&gt;&lt;property id=&quot;20300&quot; value=&quot;Slide 13 - &amp;quot;Đặc điểm kinh tế, xã hội&amp;quot;&quot;/&gt;&lt;property id=&quot;20307&quot; value=&quot;291&quot;/&gt;&lt;/object&gt;&lt;object type=&quot;3&quot; unique_id=&quot;91775&quot;&gt;&lt;property id=&quot;20148&quot; value=&quot;5&quot;/&gt;&lt;property id=&quot;20300&quot; value=&quot;Slide 14 - &amp;quot;Một số địa danh du lịch và văn hóa  nổi bật của Bắc Ninh &amp;quot;&quot;/&gt;&lt;property id=&quot;20307&quot; value=&quot;292&quot;/&gt;&lt;/object&gt;&lt;object type=&quot;3&quot; unique_id=&quot;91776&quot;&gt;&lt;property id=&quot;20148&quot; value=&quot;5&quot;/&gt;&lt;property id=&quot;20300&quot; value=&quot;Slide 15 - &amp;quot;Minh Ngọc hát quan họ trong chương trình : Tuyệt đỉnh song ca nhí &amp;quot;&quot;/&gt;&lt;property id=&quot;20307&quot; value=&quot;294&quot;/&gt;&lt;/object&gt;&lt;object type=&quot;3&quot; unique_id=&quot;91777&quot;&gt;&lt;property id=&quot;20148&quot; value=&quot;5&quot;/&gt;&lt;property id=&quot;20300&quot; value=&quot;Slide 16&quot;/&gt;&lt;property id=&quot;20307&quot; value=&quot;293&quot;/&gt;&lt;/object&gt;&lt;/object&gt;&lt;object type=&quot;8&quot; unique_id=&quot;1004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2094</TotalTime>
  <Words>584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Đặc điểm địa lý, khí hậu</vt:lpstr>
      <vt:lpstr>Đặc điểm kinh tế, xã hội</vt:lpstr>
      <vt:lpstr>Một số địa danh du lịch và văn hóa  nổi bật của Bắc Ninh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AICPC</cp:lastModifiedBy>
  <cp:revision>196</cp:revision>
  <dcterms:created xsi:type="dcterms:W3CDTF">2017-11-30T07:39:28Z</dcterms:created>
  <dcterms:modified xsi:type="dcterms:W3CDTF">2020-12-21T06:20:31Z</dcterms:modified>
</cp:coreProperties>
</file>