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349" r:id="rId2"/>
    <p:sldId id="279" r:id="rId3"/>
    <p:sldId id="335" r:id="rId4"/>
    <p:sldId id="309" r:id="rId5"/>
    <p:sldId id="321" r:id="rId6"/>
    <p:sldId id="345" r:id="rId7"/>
    <p:sldId id="280" r:id="rId8"/>
    <p:sldId id="294" r:id="rId9"/>
    <p:sldId id="337" r:id="rId10"/>
    <p:sldId id="339" r:id="rId11"/>
    <p:sldId id="346" r:id="rId12"/>
    <p:sldId id="347" r:id="rId13"/>
    <p:sldId id="293" r:id="rId14"/>
    <p:sldId id="350" r:id="rId15"/>
    <p:sldId id="358" r:id="rId16"/>
    <p:sldId id="359" r:id="rId17"/>
    <p:sldId id="360" r:id="rId18"/>
    <p:sldId id="361" r:id="rId19"/>
    <p:sldId id="365" r:id="rId20"/>
    <p:sldId id="366" r:id="rId21"/>
    <p:sldId id="367" r:id="rId22"/>
    <p:sldId id="368" r:id="rId23"/>
    <p:sldId id="3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6">
          <p15:clr>
            <a:srgbClr val="A4A3A4"/>
          </p15:clr>
        </p15:guide>
        <p15:guide id="2" pos="382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0066"/>
    <a:srgbClr val="04ECD0"/>
    <a:srgbClr val="06EADF"/>
    <a:srgbClr val="FFFA1D"/>
    <a:srgbClr val="FFCCCC"/>
    <a:srgbClr val="AD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634" autoAdjust="0"/>
  </p:normalViewPr>
  <p:slideViewPr>
    <p:cSldViewPr snapToGrid="0">
      <p:cViewPr>
        <p:scale>
          <a:sx n="75" d="100"/>
          <a:sy n="75" d="100"/>
        </p:scale>
        <p:origin x="-1938" y="-798"/>
      </p:cViewPr>
      <p:guideLst>
        <p:guide orient="horz" pos="2186"/>
        <p:guide pos="38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26.wmf"/><Relationship Id="rId7" Type="http://schemas.openxmlformats.org/officeDocument/2006/relationships/image" Target="../media/image30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Relationship Id="rId9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94623-EC2F-45A7-836D-5F5D137439DC}" type="datetimeFigureOut">
              <a:rPr lang="en-US" smtClean="0"/>
              <a:t>21/05/2023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77FE8-3CEF-4929-A795-7D552EF77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3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3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368AF-7499-44CB-90A2-25AF467B05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21/05/2023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080CF-9B70-4AC9-9B54-7BB2ED7CF2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12" Type="http://schemas.openxmlformats.org/officeDocument/2006/relationships/image" Target="../media/image1.wmf"/><Relationship Id="rId2" Type="http://schemas.openxmlformats.org/officeDocument/2006/relationships/audio" Target="file:///G:\nhac\MP3\Quang%20nam\Tinh%20Que%20-%20My%20Tam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3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GIF"/><Relationship Id="rId3" Type="http://schemas.microsoft.com/office/2007/relationships/media" Target="../media/media1.mp3"/><Relationship Id="rId7" Type="http://schemas.openxmlformats.org/officeDocument/2006/relationships/image" Target="../media/image15.png"/><Relationship Id="rId12" Type="http://schemas.openxmlformats.org/officeDocument/2006/relationships/image" Target="../media/image20.GIF"/><Relationship Id="rId2" Type="http://schemas.openxmlformats.org/officeDocument/2006/relationships/audio" Target="file:///D:\Que-Huong-tuoi-dep.mp3" TargetMode="External"/><Relationship Id="rId16" Type="http://schemas.openxmlformats.org/officeDocument/2006/relationships/image" Target="../media/image23.png"/><Relationship Id="rId1" Type="http://schemas.microsoft.com/office/2007/relationships/media" Target="file:///D:\Que-Huong-tuoi-dep.mp3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9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.png"/><Relationship Id="rId10" Type="http://schemas.openxmlformats.org/officeDocument/2006/relationships/image" Target="../media/image18.GIF"/><Relationship Id="rId4" Type="http://schemas.openxmlformats.org/officeDocument/2006/relationships/audio" Target="../media/media1.mp3"/><Relationship Id="rId9" Type="http://schemas.openxmlformats.org/officeDocument/2006/relationships/image" Target="../media/image17.GIF"/><Relationship Id="rId1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31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0.wmf"/><Relationship Id="rId20" Type="http://schemas.openxmlformats.org/officeDocument/2006/relationships/image" Target="../media/image32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27.wmf"/><Relationship Id="rId19" Type="http://schemas.openxmlformats.org/officeDocument/2006/relationships/oleObject" Target="../embeddings/oleObject11.bin"/><Relationship Id="rId4" Type="http://schemas.openxmlformats.org/officeDocument/2006/relationships/image" Target="../media/image24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2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3" descr="Bouqu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31476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4" descr="gachd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0800"/>
            <a:ext cx="1231476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209" name="WordArt 25"/>
          <p:cNvSpPr>
            <a:spLocks noChangeArrowheads="1" noChangeShapeType="1" noTextEdit="1"/>
          </p:cNvSpPr>
          <p:nvPr/>
        </p:nvSpPr>
        <p:spPr bwMode="auto">
          <a:xfrm>
            <a:off x="3181351" y="3048001"/>
            <a:ext cx="6055783" cy="103187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5931"/>
              </a:avLst>
            </a:prstTxWarp>
            <a:scene3d>
              <a:camera prst="legacyPerspectiveTop"/>
              <a:lightRig rig="legacyFlat3" dir="t"/>
            </a:scene3d>
            <a:sp3d extrusionH="3630600" prstMaterial="legacyMatte">
              <a:extrusionClr>
                <a:srgbClr val="FFFF00"/>
              </a:extrusionClr>
            </a:sp3d>
          </a:bodyPr>
          <a:lstStyle/>
          <a:p>
            <a:pPr algn="ctr"/>
            <a:r>
              <a:rPr lang="en-US" sz="2400" kern="10">
                <a:ln w="9525">
                  <a:round/>
                  <a:headEnd/>
                  <a:tailEnd/>
                </a:ln>
                <a:solidFill>
                  <a:srgbClr val="0000FF">
                    <a:alpha val="98038"/>
                  </a:srgbClr>
                </a:solidFill>
                <a:latin typeface="Times New Roman"/>
                <a:cs typeface="Times New Roman"/>
              </a:rPr>
              <a:t>KÍNH CHÀO QUÍ THẦY CÔ !</a:t>
            </a:r>
          </a:p>
        </p:txBody>
      </p:sp>
      <p:pic>
        <p:nvPicPr>
          <p:cNvPr id="1030" name="Picture 26" descr="FRUI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0"/>
            <a:ext cx="294640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27" descr="FRUI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3657600"/>
            <a:ext cx="2946400" cy="2743200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28" descr="Bellco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67" y="2133600"/>
            <a:ext cx="1282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9" descr="Bellco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2189163"/>
            <a:ext cx="1282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214" name="Tinh Que - My Tam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84" y="6324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31"/>
          <p:cNvGraphicFramePr>
            <a:graphicFrameLocks noChangeAspect="1"/>
          </p:cNvGraphicFramePr>
          <p:nvPr/>
        </p:nvGraphicFramePr>
        <p:xfrm>
          <a:off x="8467" y="6372226"/>
          <a:ext cx="18161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Package" r:id="rId11" imgW="1362240" imgH="485640" progId="Package">
                  <p:embed/>
                </p:oleObj>
              </mc:Choice>
              <mc:Fallback>
                <p:oleObj name="Package" r:id="rId11" imgW="1362240" imgH="48564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7" y="6372226"/>
                        <a:ext cx="18161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1216" name="WordArt 32"/>
          <p:cNvSpPr>
            <a:spLocks noChangeArrowheads="1" noChangeShapeType="1" noTextEdit="1"/>
          </p:cNvSpPr>
          <p:nvPr/>
        </p:nvSpPr>
        <p:spPr bwMode="auto">
          <a:xfrm>
            <a:off x="2743201" y="5867400"/>
            <a:ext cx="64643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i="1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 Giáo viên:NGUYỄN THỊ THU THẢO</a:t>
            </a:r>
          </a:p>
        </p:txBody>
      </p:sp>
      <p:sp>
        <p:nvSpPr>
          <p:cNvPr id="221217" name="WordArt 33"/>
          <p:cNvSpPr>
            <a:spLocks noChangeArrowheads="1" noChangeShapeType="1" noTextEdit="1"/>
          </p:cNvSpPr>
          <p:nvPr/>
        </p:nvSpPr>
        <p:spPr bwMode="auto">
          <a:xfrm>
            <a:off x="2438400" y="304800"/>
            <a:ext cx="6705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                PHÒNG GD-ĐT THỦ THỪA</a:t>
            </a:r>
          </a:p>
          <a:p>
            <a:pPr algn="ctr"/>
            <a:r>
              <a:rPr lang="vi-VN" sz="1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            TRƯỜNG TIỂU HỌC NHỊ THÀNH </a:t>
            </a:r>
            <a:endParaRPr lang="en-US" sz="1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21218" name="Text Box 34" descr="Parchment"/>
          <p:cNvSpPr txBox="1">
            <a:spLocks noChangeArrowheads="1"/>
          </p:cNvSpPr>
          <p:nvPr/>
        </p:nvSpPr>
        <p:spPr bwMode="auto">
          <a:xfrm>
            <a:off x="9550400" y="3962401"/>
            <a:ext cx="2336800" cy="2174875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  <a:ln w="9525">
            <a:solidFill>
              <a:srgbClr val="FF5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HỌC</a:t>
            </a:r>
          </a:p>
          <a:p>
            <a:pPr algn="ctr" eaLnBrk="1" hangingPunct="1"/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SINH</a:t>
            </a:r>
          </a:p>
          <a:p>
            <a:pPr algn="ctr" eaLnBrk="1" hangingPunct="1"/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TÍCH</a:t>
            </a:r>
          </a:p>
          <a:p>
            <a:pPr algn="ctr" eaLnBrk="1" hangingPunct="1"/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CỰC</a:t>
            </a:r>
            <a:r>
              <a:rPr lang="en-US">
                <a:solidFill>
                  <a:srgbClr val="FF00FF"/>
                </a:solidFill>
                <a:latin typeface="Times New Roman" pitchFamily="18" charset="0"/>
              </a:rPr>
              <a:t>.</a:t>
            </a:r>
            <a:r>
              <a:rPr lang="en-US" sz="2400"/>
              <a:t> </a:t>
            </a:r>
            <a:endParaRPr lang="en-US" sz="2400">
              <a:solidFill>
                <a:srgbClr val="FF3300"/>
              </a:solidFill>
              <a:latin typeface="Times New Roman" pitchFamily="18" charset="0"/>
            </a:endParaRPr>
          </a:p>
          <a:p>
            <a:pPr algn="ctr" eaLnBrk="1" hangingPunct="1"/>
            <a:endParaRPr lang="en-US" sz="2400"/>
          </a:p>
        </p:txBody>
      </p:sp>
      <p:sp>
        <p:nvSpPr>
          <p:cNvPr id="221219" name="Text Box 35" descr="Parchment"/>
          <p:cNvSpPr txBox="1">
            <a:spLocks noChangeArrowheads="1"/>
          </p:cNvSpPr>
          <p:nvPr/>
        </p:nvSpPr>
        <p:spPr bwMode="auto">
          <a:xfrm>
            <a:off x="311151" y="3921126"/>
            <a:ext cx="2838449" cy="1754326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  <a:ln w="9525">
            <a:solidFill>
              <a:srgbClr val="FF5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TRƯỜNG HỌC</a:t>
            </a:r>
          </a:p>
          <a:p>
            <a:pPr algn="ctr" eaLnBrk="1" hangingPunct="1"/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THÂN</a:t>
            </a:r>
          </a:p>
          <a:p>
            <a:pPr algn="ctr" eaLnBrk="1" hangingPunct="1"/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THIỆN</a:t>
            </a:r>
            <a:r>
              <a:rPr lang="en-US" b="0">
                <a:solidFill>
                  <a:srgbClr val="FF00FF"/>
                </a:solidFill>
                <a:latin typeface="Times New Roman" pitchFamily="18" charset="0"/>
              </a:rPr>
              <a:t>.</a:t>
            </a:r>
            <a:r>
              <a:rPr lang="en-US" sz="2400" b="0"/>
              <a:t> </a:t>
            </a:r>
            <a:endParaRPr lang="en-US" sz="2400" b="0">
              <a:solidFill>
                <a:srgbClr val="FF3300"/>
              </a:solidFill>
              <a:latin typeface="Times New Roman" pitchFamily="18" charset="0"/>
            </a:endParaRPr>
          </a:p>
          <a:p>
            <a:pPr algn="ctr" eaLnBrk="1" hangingPunct="1"/>
            <a:endParaRPr lang="en-US" sz="2400" b="0"/>
          </a:p>
        </p:txBody>
      </p:sp>
      <p:pic>
        <p:nvPicPr>
          <p:cNvPr id="1039" name="Picture 36" descr="Bellco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710">
            <a:off x="10972801" y="0"/>
            <a:ext cx="1282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37" descr="Bellco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43384">
            <a:off x="1" y="0"/>
            <a:ext cx="1282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2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12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21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212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21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212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1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221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212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214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1214"/>
                </p:tgtEl>
              </p:cMediaNode>
            </p:audio>
          </p:childTnLst>
        </p:cTn>
      </p:par>
    </p:tnLst>
    <p:bldLst>
      <p:bldP spid="221209" grpId="0" animBg="1"/>
      <p:bldP spid="221216" grpId="0" animBg="1"/>
      <p:bldP spid="221216" grpId="1" animBg="1"/>
      <p:bldP spid="221217" grpId="0" animBg="1"/>
      <p:bldP spid="221218" grpId="0" animBg="1"/>
      <p:bldP spid="2212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/>
          <p:nvPr/>
        </p:nvGraphicFramePr>
        <p:xfrm>
          <a:off x="269875" y="2197100"/>
          <a:ext cx="11922125" cy="3383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r:id="rId3" imgW="5403850" imgH="1206500" progId="Paint.Picture">
                  <p:embed/>
                </p:oleObj>
              </mc:Choice>
              <mc:Fallback>
                <p:oleObj r:id="rId3" imgW="5403850" imgH="1206500" progId="Paint.Picture">
                  <p:embed/>
                  <p:pic>
                    <p:nvPicPr>
                      <p:cNvPr id="0" name="Picture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9875" y="2197100"/>
                        <a:ext cx="11922125" cy="3383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3"/>
          <p:cNvSpPr txBox="1"/>
          <p:nvPr/>
        </p:nvSpPr>
        <p:spPr>
          <a:xfrm>
            <a:off x="698500" y="0"/>
            <a:ext cx="102933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</a:t>
            </a:r>
            <a:r>
              <a:rPr lang="vi-VN" alt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altLang="en-US"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hứ ba, ngày 24 tháng 11 năm </a:t>
            </a:r>
            <a:r>
              <a:rPr lang="vi-VN" altLang="en-US" sz="4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202</a:t>
            </a:r>
            <a:r>
              <a:rPr lang="en-US" altLang="en-US" sz="4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vi-VN" altLang="en-US" sz="4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vi-VN" altLang="en-US" sz="36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US" sz="3600" dirty="0">
                <a:latin typeface="Times New Roman" panose="02020603050405020304" charset="0"/>
                <a:cs typeface="Times New Roman" panose="02020603050405020304" charset="0"/>
              </a:rPr>
              <a:t>                                   Tiếng Việt</a:t>
            </a:r>
          </a:p>
          <a:p>
            <a:r>
              <a:rPr lang="vi-VN" altLang="en-US" sz="3600" dirty="0">
                <a:latin typeface="Times New Roman" panose="02020603050405020304" charset="0"/>
                <a:cs typeface="Times New Roman" panose="02020603050405020304" charset="0"/>
              </a:rPr>
              <a:t>                               Bài 59: 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ân- ât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5"/>
          <p:cNvSpPr txBox="1"/>
          <p:nvPr/>
        </p:nvSpPr>
        <p:spPr>
          <a:xfrm>
            <a:off x="784225" y="1938020"/>
            <a:ext cx="62083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8000" b="1" dirty="0">
                <a:latin typeface="Times New Roman" panose="02020603050405020304" charset="0"/>
                <a:cs typeface="Times New Roman" panose="02020603050405020304" charset="0"/>
              </a:rPr>
              <a:t>Viết bảng con</a:t>
            </a:r>
            <a:endParaRPr lang="vi-VN" altLang="en-US" sz="8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664845" y="0"/>
            <a:ext cx="102933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</a:t>
            </a:r>
            <a:r>
              <a:rPr lang="vi-VN" alt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altLang="en-US"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hứ ba, ngày 24 tháng 11 năm </a:t>
            </a:r>
            <a:r>
              <a:rPr lang="vi-VN" altLang="en-US" sz="4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202</a:t>
            </a:r>
            <a:r>
              <a:rPr lang="en-US" altLang="en-US" sz="4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vi-VN" altLang="en-US" sz="4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vi-VN" altLang="en-US" sz="36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US" sz="3600" dirty="0">
                <a:latin typeface="Times New Roman" panose="02020603050405020304" charset="0"/>
                <a:cs typeface="Times New Roman" panose="02020603050405020304" charset="0"/>
              </a:rPr>
              <a:t>                                   Tiếng Việt</a:t>
            </a:r>
          </a:p>
          <a:p>
            <a:r>
              <a:rPr lang="vi-VN" altLang="en-US" sz="3600" dirty="0">
                <a:latin typeface="Times New Roman" panose="02020603050405020304" charset="0"/>
                <a:cs typeface="Times New Roman" panose="02020603050405020304" charset="0"/>
              </a:rPr>
              <a:t>                               Bài 59: 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ân- ât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/>
        </p:nvSpPr>
        <p:spPr>
          <a:xfrm>
            <a:off x="664845" y="0"/>
            <a:ext cx="102933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</a:t>
            </a:r>
            <a:r>
              <a:rPr lang="vi-VN" alt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altLang="en-US"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hứ ba, ngày 24 tháng 11 năm </a:t>
            </a:r>
            <a:r>
              <a:rPr lang="vi-VN" altLang="en-US" sz="4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202</a:t>
            </a:r>
            <a:r>
              <a:rPr lang="en-US" altLang="en-US" sz="4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vi-VN" altLang="en-US" sz="4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vi-VN" altLang="en-US" sz="36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US" sz="3600" dirty="0">
                <a:latin typeface="Times New Roman" panose="02020603050405020304" charset="0"/>
                <a:cs typeface="Times New Roman" panose="02020603050405020304" charset="0"/>
              </a:rPr>
              <a:t>                                   Tiếng Việt</a:t>
            </a:r>
          </a:p>
          <a:p>
            <a:r>
              <a:rPr lang="vi-VN" altLang="en-US" sz="3600" dirty="0">
                <a:latin typeface="Times New Roman" panose="02020603050405020304" charset="0"/>
                <a:cs typeface="Times New Roman" panose="02020603050405020304" charset="0"/>
              </a:rPr>
              <a:t>                               Bài 59: 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ân- ât</a:t>
            </a:r>
          </a:p>
        </p:txBody>
      </p:sp>
      <p:sp>
        <p:nvSpPr>
          <p:cNvPr id="11" name="TextBox 15"/>
          <p:cNvSpPr txBox="1"/>
          <p:nvPr/>
        </p:nvSpPr>
        <p:spPr>
          <a:xfrm>
            <a:off x="596900" y="2513330"/>
            <a:ext cx="763016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6600" b="1" dirty="0">
                <a:latin typeface="Times New Roman" panose="02020603050405020304" charset="0"/>
                <a:cs typeface="Times New Roman" panose="02020603050405020304" charset="0"/>
              </a:rPr>
              <a:t>Tìm tiếng ngoài bài</a:t>
            </a:r>
            <a:endParaRPr lang="vi-VN" altLang="en-US" sz="6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577bc3e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1828800" y="1066800"/>
            <a:ext cx="8966200" cy="3124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FF0000"/>
                </a:solidFill>
                <a:round/>
              </a:ln>
              <a:solidFill>
                <a:srgbClr val="FFFF66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</a:ln>
                <a:solidFill>
                  <a:srgbClr val="FFFF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KÍNH CHÚC SỨC KHỎE THẦY CÔ GIÁO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nimBg="1"/>
      <p:bldP spid="2253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968500"/>
            <a:ext cx="28575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1204913"/>
            <a:ext cx="4657725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71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4845" y="0"/>
            <a:ext cx="92223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HP001 4 hàng" pitchFamily="34" charset="0"/>
                <a:cs typeface="Times New Roman" pitchFamily="18" charset="0"/>
              </a:rPr>
              <a:t>Thứ 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tư ngày 03 tháng 2 năm 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2023</a:t>
            </a:r>
            <a:endParaRPr lang="en-US" sz="2800" b="1" dirty="0">
              <a:latin typeface="HP001 4 hàng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u="sng" dirty="0">
                <a:latin typeface="HP001 4 hàng" pitchFamily="34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4844" y="1380641"/>
            <a:ext cx="92223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Kiểm tra bài cũ</a:t>
            </a: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latin typeface="HP001 4 hàng" pitchFamily="34" charset="0"/>
                <a:cs typeface="Times New Roman" pitchFamily="18" charset="0"/>
              </a:rPr>
              <a:t>   cái loa                chích chòe</a:t>
            </a: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latin typeface="HP001 4 hàng" pitchFamily="34" charset="0"/>
                <a:cs typeface="Times New Roman" pitchFamily="18" charset="0"/>
              </a:rPr>
              <a:t> hoa sen               tròn xoe</a:t>
            </a: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latin typeface="HP001 4 hàng" pitchFamily="34" charset="0"/>
                <a:cs typeface="Times New Roman" pitchFamily="18" charset="0"/>
              </a:rPr>
              <a:t>lóe sáng               tàu hỏa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37E3A08-1A56-40B0-B5B6-A9663392CB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b="14969"/>
          <a:stretch/>
        </p:blipFill>
        <p:spPr>
          <a:xfrm>
            <a:off x="8870151" y="-485161"/>
            <a:ext cx="3134140" cy="253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5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97722" y="0"/>
            <a:ext cx="7713785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Thứ tư ngày 03 tháng 2 năm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2023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  <a:p>
            <a:pPr algn="ctr"/>
            <a:r>
              <a:rPr lang="en-US" sz="3200" b="1" u="sng" dirty="0">
                <a:latin typeface="HP001 4 hàng" pitchFamily="34" charset="0"/>
                <a:cs typeface="Times New Roman" pitchFamily="18" charset="0"/>
              </a:rPr>
              <a:t>Tiếng </a:t>
            </a:r>
            <a:r>
              <a:rPr lang="en-US" sz="3200" b="1" u="sng" dirty="0" smtClean="0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  <a:p>
            <a:pPr algn="ctr"/>
            <a:r>
              <a:rPr lang="en-US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uê uơ</a:t>
            </a:r>
          </a:p>
        </p:txBody>
      </p:sp>
    </p:spTree>
    <p:extLst>
      <p:ext uri="{BB962C8B-B14F-4D97-AF65-F5344CB8AC3E}">
        <p14:creationId xmlns:p14="http://schemas.microsoft.com/office/powerpoint/2010/main" val="56514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7" y="1074217"/>
            <a:ext cx="3249735" cy="4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634629" y="5378534"/>
            <a:ext cx="9222377" cy="118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oa h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uệ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031657"/>
              </p:ext>
            </p:extLst>
          </p:nvPr>
        </p:nvGraphicFramePr>
        <p:xfrm>
          <a:off x="6189162" y="2266853"/>
          <a:ext cx="3563816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3631"/>
                <a:gridCol w="1770185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uê</a:t>
                      </a:r>
                      <a:endParaRPr lang="en-US" sz="6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04998">
                <a:tc>
                  <a:txBody>
                    <a:bodyPr/>
                    <a:lstStyle/>
                    <a:p>
                      <a:r>
                        <a:rPr lang="en-US" sz="6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u</a:t>
                      </a:r>
                      <a:endParaRPr lang="en-US" sz="6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ê</a:t>
                      </a:r>
                      <a:endParaRPr lang="en-US" sz="6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780638"/>
              </p:ext>
            </p:extLst>
          </p:nvPr>
        </p:nvGraphicFramePr>
        <p:xfrm>
          <a:off x="6201507" y="4515657"/>
          <a:ext cx="3634153" cy="2052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9224"/>
                <a:gridCol w="1934929"/>
              </a:tblGrid>
              <a:tr h="104653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huệ</a:t>
                      </a:r>
                      <a:endParaRPr lang="en-US" sz="6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04998">
                <a:tc>
                  <a:txBody>
                    <a:bodyPr/>
                    <a:lstStyle/>
                    <a:p>
                      <a:r>
                        <a:rPr lang="en-US" sz="6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huê</a:t>
                      </a:r>
                      <a:endParaRPr lang="en-US" sz="6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.</a:t>
                      </a:r>
                      <a:endParaRPr lang="en-US" sz="6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698" y="2803770"/>
            <a:ext cx="1748155" cy="13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203623" y="-83763"/>
            <a:ext cx="79716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Thứ tư ngày 03 tháng 2 năm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2023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  <a:p>
            <a:pPr algn="ctr"/>
            <a:r>
              <a:rPr lang="en-US" sz="3200" b="1" u="sng" dirty="0">
                <a:latin typeface="HP001 4 hàng" pitchFamily="34" charset="0"/>
                <a:cs typeface="Times New Roman" pitchFamily="18" charset="0"/>
              </a:rPr>
              <a:t>Tiếng </a:t>
            </a:r>
            <a:r>
              <a:rPr lang="en-US" sz="3200" b="1" u="sng" dirty="0" smtClean="0">
                <a:latin typeface="HP001 4 hàng" pitchFamily="34" charset="0"/>
                <a:cs typeface="Times New Roman" pitchFamily="18" charset="0"/>
              </a:rPr>
              <a:t>Việt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 uơ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08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99" y="1204912"/>
            <a:ext cx="4657725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66908" y="5144563"/>
            <a:ext cx="2536272" cy="1311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huơ vòi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685753"/>
              </p:ext>
            </p:extLst>
          </p:nvPr>
        </p:nvGraphicFramePr>
        <p:xfrm>
          <a:off x="5928824" y="1943296"/>
          <a:ext cx="3563816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3631"/>
                <a:gridCol w="1770185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uơ</a:t>
                      </a:r>
                      <a:endParaRPr lang="en-US" sz="6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04998">
                <a:tc>
                  <a:txBody>
                    <a:bodyPr/>
                    <a:lstStyle/>
                    <a:p>
                      <a:r>
                        <a:rPr lang="en-US" sz="6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u</a:t>
                      </a:r>
                      <a:endParaRPr lang="en-US" sz="6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ơ</a:t>
                      </a:r>
                      <a:endParaRPr lang="en-US" sz="6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881679"/>
              </p:ext>
            </p:extLst>
          </p:nvPr>
        </p:nvGraphicFramePr>
        <p:xfrm>
          <a:off x="5902568" y="4228856"/>
          <a:ext cx="3563816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3631"/>
                <a:gridCol w="1770185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huơ</a:t>
                      </a:r>
                      <a:endParaRPr lang="en-US" sz="6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04998">
                <a:tc>
                  <a:txBody>
                    <a:bodyPr/>
                    <a:lstStyle/>
                    <a:p>
                      <a:r>
                        <a:rPr lang="en-US" sz="6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h</a:t>
                      </a:r>
                      <a:endParaRPr lang="en-US" sz="6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ươ</a:t>
                      </a:r>
                      <a:endParaRPr lang="en-US" sz="6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852" y="3038232"/>
            <a:ext cx="1748155" cy="13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00400" y="6478"/>
            <a:ext cx="68453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HP001 4 hàng" pitchFamily="34" charset="0"/>
                <a:cs typeface="Times New Roman" pitchFamily="18" charset="0"/>
              </a:rPr>
              <a:t>Thứ tư ngày 03 tháng 2 năm </a:t>
            </a:r>
            <a:r>
              <a:rPr lang="en-US" sz="2800" b="1" dirty="0" smtClean="0">
                <a:latin typeface="HP001 4 hàng" pitchFamily="34" charset="0"/>
                <a:cs typeface="Times New Roman" pitchFamily="18" charset="0"/>
              </a:rPr>
              <a:t>2023</a:t>
            </a:r>
            <a:endParaRPr lang="en-US" sz="2800" b="1" dirty="0">
              <a:latin typeface="HP001 4 hàng" pitchFamily="34" charset="0"/>
              <a:cs typeface="Times New Roman" pitchFamily="18" charset="0"/>
            </a:endParaRPr>
          </a:p>
          <a:p>
            <a:pPr algn="ctr"/>
            <a:r>
              <a:rPr lang="en-US" sz="2800" b="1" u="sng" dirty="0">
                <a:latin typeface="HP001 4 hàng" pitchFamily="34" charset="0"/>
                <a:cs typeface="Times New Roman" pitchFamily="18" charset="0"/>
              </a:rPr>
              <a:t>Tiếng Việt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uê uơ</a:t>
            </a:r>
          </a:p>
        </p:txBody>
      </p:sp>
    </p:spTree>
    <p:extLst>
      <p:ext uri="{BB962C8B-B14F-4D97-AF65-F5344CB8AC3E}">
        <p14:creationId xmlns:p14="http://schemas.microsoft.com/office/powerpoint/2010/main" val="24339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038554"/>
              </p:ext>
            </p:extLst>
          </p:nvPr>
        </p:nvGraphicFramePr>
        <p:xfrm>
          <a:off x="6348046" y="3255840"/>
          <a:ext cx="3563816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3631"/>
                <a:gridCol w="1770185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uơ</a:t>
                      </a:r>
                      <a:endParaRPr lang="en-US" sz="6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04998">
                <a:tc>
                  <a:txBody>
                    <a:bodyPr/>
                    <a:lstStyle/>
                    <a:p>
                      <a:r>
                        <a:rPr lang="en-US" sz="6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u</a:t>
                      </a:r>
                      <a:endParaRPr lang="en-US" sz="6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ơ</a:t>
                      </a:r>
                      <a:endParaRPr lang="en-US" sz="6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377296"/>
              </p:ext>
            </p:extLst>
          </p:nvPr>
        </p:nvGraphicFramePr>
        <p:xfrm>
          <a:off x="1799493" y="3244664"/>
          <a:ext cx="3563816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3631"/>
                <a:gridCol w="1770185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uê</a:t>
                      </a:r>
                      <a:endParaRPr lang="en-US" sz="6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04998">
                <a:tc>
                  <a:txBody>
                    <a:bodyPr/>
                    <a:lstStyle/>
                    <a:p>
                      <a:r>
                        <a:rPr lang="en-US" sz="6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u</a:t>
                      </a:r>
                      <a:endParaRPr lang="en-US" sz="6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ê</a:t>
                      </a:r>
                      <a:endParaRPr lang="en-US" sz="6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453662" y="182323"/>
            <a:ext cx="8968153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Thứ tư ngày 03 tháng 2 năm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2023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u="sng" dirty="0">
                <a:latin typeface="HP001 4 hàng" pitchFamily="34" charset="0"/>
                <a:cs typeface="Times New Roman" pitchFamily="18" charset="0"/>
              </a:rPr>
              <a:t>Tiếng Việt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uê uơ</a:t>
            </a:r>
          </a:p>
        </p:txBody>
      </p:sp>
    </p:spTree>
    <p:extLst>
      <p:ext uri="{BB962C8B-B14F-4D97-AF65-F5344CB8AC3E}">
        <p14:creationId xmlns:p14="http://schemas.microsoft.com/office/powerpoint/2010/main" val="21993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26"/>
          <p:cNvGrpSpPr/>
          <p:nvPr/>
        </p:nvGrpSpPr>
        <p:grpSpPr>
          <a:xfrm>
            <a:off x="339090" y="266700"/>
            <a:ext cx="11555413" cy="6400800"/>
            <a:chOff x="228600" y="228600"/>
            <a:chExt cx="8666560" cy="6400800"/>
          </a:xfrm>
        </p:grpSpPr>
        <p:pic>
          <p:nvPicPr>
            <p:cNvPr id="4" name="Picture 8" descr="Tuyệt đẹp bộ sưu tập hình nền “đồng cỏ xanh” | Báo Dân trí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8600" y="228600"/>
              <a:ext cx="8666560" cy="6400800"/>
            </a:xfrm>
            <a:prstGeom prst="rect">
              <a:avLst/>
            </a:prstGeom>
            <a:noFill/>
          </p:spPr>
        </p:pic>
        <p:pic>
          <p:nvPicPr>
            <p:cNvPr id="5" name="Picture 2" descr="Tree PNG Transparent Clip Art Image | Gallery Yopriceville - High-Quality  Images and Transparent PNG Free Clipart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1000" y="304800"/>
              <a:ext cx="5334000" cy="5867400"/>
            </a:xfrm>
            <a:prstGeom prst="rect">
              <a:avLst/>
            </a:prstGeom>
            <a:noFill/>
          </p:spPr>
        </p:pic>
      </p:grpSp>
      <p:sp>
        <p:nvSpPr>
          <p:cNvPr id="15362" name="AutoShape 2" descr="Con khỉ và quả táo gỗ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364" name="AutoShape 4" descr="Ý nghĩa của quả táo trong tình yêu có thể bạn chưa biết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366" name="AutoShape 6" descr="Ý nghĩa của quả táo trong tình yêu có thể bạn chưa biết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368" name="AutoShape 8" descr="Ý nghĩa của quả táo trong tình yêu có thể bạn chưa biết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" name="Picture 14" descr="qua tao 0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371600"/>
            <a:ext cx="9204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5283200" y="1371600"/>
            <a:ext cx="4064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107680" y="1905000"/>
            <a:ext cx="3157220" cy="838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5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củ sắn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106410" y="4930775"/>
            <a:ext cx="3157855" cy="838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54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trăn</a:t>
            </a:r>
            <a:endParaRPr lang="vi-VN" altLang="en-US" sz="54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105775" y="3378200"/>
            <a:ext cx="3158490" cy="838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5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bắt cá</a:t>
            </a:r>
            <a:endParaRPr lang="vi-VN" altLang="en-US" sz="54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105775" y="533400"/>
            <a:ext cx="3159125" cy="838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5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khăn mặt</a:t>
            </a:r>
          </a:p>
        </p:txBody>
      </p:sp>
      <p:pic>
        <p:nvPicPr>
          <p:cNvPr id="25" name="Picture 14" descr="qua tao 0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2209800"/>
            <a:ext cx="9204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4" descr="qua tao 0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4800" y="3276600"/>
            <a:ext cx="9204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4" descr="qua tao 0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4800" y="1600200"/>
            <a:ext cx="9204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4" descr="qua tao 0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27200" y="2057400"/>
            <a:ext cx="9204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4" descr="qua tao 0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8400" y="3124200"/>
            <a:ext cx="9204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1727200" y="2057400"/>
            <a:ext cx="4064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2890128" y="3234396"/>
            <a:ext cx="4064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5023728" y="3048000"/>
            <a:ext cx="4064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0" grpId="0"/>
      <p:bldP spid="28" grpId="0" bldLvl="0" animBg="1"/>
      <p:bldP spid="29" grpId="0" bldLvl="0" animBg="1"/>
      <p:bldP spid="38" grpId="0" bldLvl="0" animBg="1"/>
      <p:bldP spid="33" grpId="0"/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5723" y="1882170"/>
            <a:ext cx="83585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uê        uơ</a:t>
            </a:r>
          </a:p>
        </p:txBody>
      </p:sp>
      <p:sp>
        <p:nvSpPr>
          <p:cNvPr id="5" name="Rectangle 4"/>
          <p:cNvSpPr/>
          <p:nvPr/>
        </p:nvSpPr>
        <p:spPr>
          <a:xfrm>
            <a:off x="408987" y="3726069"/>
            <a:ext cx="107513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oa h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uệ      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uơ </a:t>
            </a:r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vòi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0954" y="0"/>
            <a:ext cx="1049215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Thứ tư ngày 03 tháng 2 năm </a:t>
            </a:r>
            <a:r>
              <a:rPr lang="en-US" sz="3600" b="1" dirty="0" smtClean="0">
                <a:latin typeface="HP001 4 hàng" pitchFamily="34" charset="0"/>
                <a:cs typeface="Times New Roman" pitchFamily="18" charset="0"/>
              </a:rPr>
              <a:t>2023</a:t>
            </a:r>
            <a:endParaRPr lang="en-US" sz="3600" b="1" dirty="0">
              <a:latin typeface="HP001 4 hàng" pitchFamily="34" charset="0"/>
              <a:cs typeface="Times New Roman" pitchFamily="18" charset="0"/>
            </a:endParaRPr>
          </a:p>
          <a:p>
            <a:pPr algn="ctr"/>
            <a:r>
              <a:rPr lang="en-US" sz="3600" b="1" u="sng" dirty="0">
                <a:latin typeface="HP001 4 hàng" pitchFamily="34" charset="0"/>
                <a:cs typeface="Times New Roman" pitchFamily="18" charset="0"/>
              </a:rPr>
              <a:t>Tiếng Việt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uê uơ</a:t>
            </a:r>
          </a:p>
        </p:txBody>
      </p:sp>
    </p:spTree>
    <p:extLst>
      <p:ext uri="{BB962C8B-B14F-4D97-AF65-F5344CB8AC3E}">
        <p14:creationId xmlns:p14="http://schemas.microsoft.com/office/powerpoint/2010/main" val="34546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969" y="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2.Xếp hoa vào 2 nhóm: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1043355"/>
            <a:ext cx="11629292" cy="550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89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838F08-A60F-4CB6-BFC0-2EC2D6E9D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B40FD130-4128-40D2-AE0D-CAB6EFC71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12" y="3077369"/>
            <a:ext cx="2466975" cy="1847850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="" xmlns:a16="http://schemas.microsoft.com/office/drawing/2014/main" id="{D1B14046-1567-456B-8A63-7FFAD50FE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8873" y="-21866"/>
            <a:ext cx="12230873" cy="687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Có nên trồng cây Vạn Tuế trước nhà để kích tài, kích lộc hay không?">
            <a:extLst>
              <a:ext uri="{FF2B5EF4-FFF2-40B4-BE49-F238E27FC236}">
                <a16:creationId xmlns="" xmlns:a16="http://schemas.microsoft.com/office/drawing/2014/main" id="{772ECE53-600D-48AE-91CA-909B85BBD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77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D599148-9FE6-4A2A-925C-B8ADF76FA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Những hình ảnh cây trái xum xuê vào mùa thu hoạch">
            <a:extLst>
              <a:ext uri="{FF2B5EF4-FFF2-40B4-BE49-F238E27FC236}">
                <a16:creationId xmlns="" xmlns:a16="http://schemas.microsoft.com/office/drawing/2014/main" id="{5ECDBC3A-49A2-43D8-A802-7C71E25B3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2828">
            <a:off x="312612" y="638512"/>
            <a:ext cx="5797317" cy="5598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hình ảnh cây trái xum xuê vào mùa thu hoạch">
            <a:extLst>
              <a:ext uri="{FF2B5EF4-FFF2-40B4-BE49-F238E27FC236}">
                <a16:creationId xmlns="" xmlns:a16="http://schemas.microsoft.com/office/drawing/2014/main" id="{742732EF-24AD-4DF4-A244-0ADDA2F87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19">
            <a:off x="6671209" y="2557925"/>
            <a:ext cx="5318540" cy="3988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7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ình ảnh trang 10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88900" y="0"/>
            <a:ext cx="12382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20" y="126365"/>
            <a:ext cx="1029335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</a:t>
            </a:r>
            <a:r>
              <a:rPr lang="vi-VN" alt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altLang="en-US"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hứ </a:t>
            </a:r>
            <a:r>
              <a:rPr lang="vi-VN" altLang="en-US" sz="4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ba</a:t>
            </a:r>
            <a:r>
              <a:rPr lang="en-US" altLang="en-US" sz="4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4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ngày 24 tháng 11 năm </a:t>
            </a:r>
            <a:r>
              <a:rPr lang="vi-VN" altLang="en-US" sz="4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202</a:t>
            </a:r>
            <a:r>
              <a:rPr lang="en-US" altLang="en-US" sz="4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endParaRPr lang="vi-VN" altLang="en-US" sz="3600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US" sz="3600" dirty="0">
                <a:latin typeface="Times New Roman" panose="02020603050405020304" charset="0"/>
                <a:cs typeface="Times New Roman" panose="02020603050405020304" charset="0"/>
              </a:rPr>
              <a:t>                                   Tiếng Việt</a:t>
            </a:r>
          </a:p>
          <a:p>
            <a:r>
              <a:rPr lang="vi-VN" altLang="en-US" sz="3600" dirty="0">
                <a:latin typeface="Times New Roman" panose="02020603050405020304" charset="0"/>
                <a:cs typeface="Times New Roman" panose="02020603050405020304" charset="0"/>
              </a:rPr>
              <a:t>                               Bài 59:</a:t>
            </a:r>
          </a:p>
        </p:txBody>
      </p:sp>
      <p:pic>
        <p:nvPicPr>
          <p:cNvPr id="5" name="Picture 4" descr="hình cái câ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20" y="2032000"/>
            <a:ext cx="2929890" cy="2632075"/>
          </a:xfrm>
          <a:prstGeom prst="rect">
            <a:avLst/>
          </a:prstGeom>
        </p:spPr>
      </p:pic>
      <p:sp>
        <p:nvSpPr>
          <p:cNvPr id="6" name="TextBox 15"/>
          <p:cNvSpPr txBox="1"/>
          <p:nvPr/>
        </p:nvSpPr>
        <p:spPr>
          <a:xfrm>
            <a:off x="1576070" y="4662805"/>
            <a:ext cx="22237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8000" b="1" dirty="0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vi-VN" altLang="en-US" sz="8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ân</a:t>
            </a:r>
          </a:p>
        </p:txBody>
      </p:sp>
      <p:graphicFrame>
        <p:nvGraphicFramePr>
          <p:cNvPr id="2" name="Table 1"/>
          <p:cNvGraphicFramePr/>
          <p:nvPr/>
        </p:nvGraphicFramePr>
        <p:xfrm>
          <a:off x="5844540" y="2433320"/>
          <a:ext cx="3183255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0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925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14400">
                <a:tc gridSpan="2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ân</a:t>
                      </a:r>
                      <a:endParaRPr lang="en-US" sz="6000" b="1">
                        <a:solidFill>
                          <a:srgbClr val="FF0000"/>
                        </a:solidFill>
                        <a:latin typeface="Times New Roman" panose="02020603050405020304" charset="0"/>
                        <a:ea typeface="\.vnavant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  </a:t>
                      </a:r>
                      <a:r>
                        <a:rPr lang="en-US" sz="60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â</a:t>
                      </a:r>
                      <a:endParaRPr lang="en-US" sz="6000" b="1">
                        <a:latin typeface="Times New Roman" panose="02020603050405020304" charset="0"/>
                        <a:ea typeface="\.vnavant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en-US" sz="60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</a:t>
                      </a:r>
                      <a:endParaRPr lang="en-US" sz="6000" b="1">
                        <a:latin typeface="Times New Roman" panose="02020603050405020304" charset="0"/>
                        <a:ea typeface="Calibri" panose="020F05020202040302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/>
          <p:nvPr/>
        </p:nvGraphicFramePr>
        <p:xfrm>
          <a:off x="5844540" y="4662805"/>
          <a:ext cx="3183255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0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925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14400">
                <a:tc gridSpan="2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</a:t>
                      </a:r>
                      <a:r>
                        <a:rPr lang="vi-VN" altLang="en-US" sz="60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</a:t>
                      </a:r>
                      <a:r>
                        <a:rPr lang="en-US" sz="60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ân</a:t>
                      </a:r>
                      <a:endParaRPr lang="en-US" sz="6000" b="1">
                        <a:solidFill>
                          <a:srgbClr val="FF0000"/>
                        </a:solidFill>
                        <a:latin typeface="Times New Roman" panose="02020603050405020304" charset="0"/>
                        <a:ea typeface="\.vnavant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  </a:t>
                      </a:r>
                      <a:r>
                        <a:rPr lang="vi-VN" altLang="en-US" sz="60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</a:t>
                      </a:r>
                      <a:endParaRPr lang="vi-VN" altLang="en-US" sz="6000" b="1">
                        <a:solidFill>
                          <a:srgbClr val="FF0000"/>
                        </a:solidFill>
                        <a:latin typeface="Times New Roman" panose="02020603050405020304" charset="0"/>
                        <a:ea typeface="\.vnavant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vi-VN" altLang="en-US" sz="60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â</a:t>
                      </a:r>
                      <a:r>
                        <a:rPr lang="en-US" sz="60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</a:t>
                      </a:r>
                      <a:endParaRPr lang="en-US" sz="6000" b="1">
                        <a:latin typeface="Times New Roman" panose="02020603050405020304" charset="0"/>
                        <a:ea typeface="Calibri" panose="020F05020202040302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15"/>
          <p:cNvSpPr txBox="1"/>
          <p:nvPr/>
        </p:nvSpPr>
        <p:spPr>
          <a:xfrm>
            <a:off x="5754370" y="1140460"/>
            <a:ext cx="12719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ân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805" y="2921000"/>
            <a:ext cx="1748155" cy="13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2475" y="126365"/>
            <a:ext cx="1029335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</a:t>
            </a:r>
            <a:r>
              <a:rPr lang="vi-VN" alt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altLang="en-US"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hứ </a:t>
            </a:r>
            <a:r>
              <a:rPr lang="vi-VN" altLang="en-US" sz="4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ba</a:t>
            </a:r>
            <a:r>
              <a:rPr lang="en-US" altLang="en-US" sz="4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4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ngày </a:t>
            </a:r>
            <a:r>
              <a:rPr lang="vi-VN" altLang="en-US"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24 tháng 11 năm </a:t>
            </a:r>
            <a:r>
              <a:rPr lang="vi-VN" altLang="en-US" sz="4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202</a:t>
            </a:r>
            <a:r>
              <a:rPr lang="en-US" altLang="en-US" sz="4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endParaRPr lang="vi-VN" altLang="en-US" sz="36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US" sz="3600" dirty="0">
                <a:latin typeface="Times New Roman" panose="02020603050405020304" charset="0"/>
                <a:cs typeface="Times New Roman" panose="02020603050405020304" charset="0"/>
              </a:rPr>
              <a:t>                                   Tiếng Việt</a:t>
            </a:r>
          </a:p>
          <a:p>
            <a:r>
              <a:rPr lang="vi-VN" altLang="en-US" sz="3600" dirty="0">
                <a:latin typeface="Times New Roman" panose="02020603050405020304" charset="0"/>
                <a:cs typeface="Times New Roman" panose="02020603050405020304" charset="0"/>
              </a:rPr>
              <a:t>                               Bài 59:</a:t>
            </a:r>
          </a:p>
        </p:txBody>
      </p:sp>
      <p:sp>
        <p:nvSpPr>
          <p:cNvPr id="6" name="TextBox 15"/>
          <p:cNvSpPr txBox="1"/>
          <p:nvPr/>
        </p:nvSpPr>
        <p:spPr>
          <a:xfrm>
            <a:off x="2362835" y="5169535"/>
            <a:ext cx="22237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8000" b="1" dirty="0">
                <a:latin typeface="Times New Roman" panose="02020603050405020304" charset="0"/>
                <a:cs typeface="Times New Roman" panose="02020603050405020304" charset="0"/>
              </a:rPr>
              <a:t>v</a:t>
            </a:r>
            <a:r>
              <a:rPr lang="vi-VN" altLang="en-US" sz="8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ật</a:t>
            </a:r>
          </a:p>
        </p:txBody>
      </p:sp>
      <p:graphicFrame>
        <p:nvGraphicFramePr>
          <p:cNvPr id="2" name="Table 1"/>
          <p:cNvGraphicFramePr/>
          <p:nvPr/>
        </p:nvGraphicFramePr>
        <p:xfrm>
          <a:off x="6789420" y="2433320"/>
          <a:ext cx="3183255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0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925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14400">
                <a:tc gridSpan="2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â</a:t>
                      </a:r>
                      <a:r>
                        <a:rPr lang="vi-VN" altLang="en-US" sz="60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  <a:endParaRPr lang="vi-VN" altLang="en-US" sz="6000" b="1">
                        <a:solidFill>
                          <a:srgbClr val="FF0000"/>
                        </a:solidFill>
                        <a:latin typeface="Times New Roman" panose="02020603050405020304" charset="0"/>
                        <a:ea typeface="\.vnavant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  </a:t>
                      </a:r>
                      <a:r>
                        <a:rPr lang="en-US" sz="60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â</a:t>
                      </a:r>
                      <a:endParaRPr lang="en-US" sz="6000" b="1">
                        <a:latin typeface="Times New Roman" panose="02020603050405020304" charset="0"/>
                        <a:ea typeface="\.vnavant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vi-VN" altLang="en-US" sz="60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  <a:endParaRPr lang="vi-VN" altLang="en-US" sz="6000" b="1">
                        <a:solidFill>
                          <a:srgbClr val="FF0000"/>
                        </a:solidFill>
                        <a:latin typeface="Times New Roman" panose="02020603050405020304" charset="0"/>
                        <a:ea typeface="Calibri" panose="020F05020202040302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/>
          <p:nvPr/>
        </p:nvGraphicFramePr>
        <p:xfrm>
          <a:off x="6789420" y="4662805"/>
          <a:ext cx="3183255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0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925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14400">
                <a:tc gridSpan="2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</a:t>
                      </a:r>
                      <a:r>
                        <a:rPr lang="vi-VN" sz="60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vật</a:t>
                      </a:r>
                      <a:endParaRPr lang="vi-VN" sz="6000" b="1">
                        <a:solidFill>
                          <a:srgbClr val="FF0000"/>
                        </a:solidFill>
                        <a:latin typeface="Times New Roman" panose="02020603050405020304" charset="0"/>
                        <a:ea typeface="\.vnavant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  </a:t>
                      </a:r>
                      <a:r>
                        <a:rPr lang="vi-VN" altLang="en-US" sz="60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v</a:t>
                      </a:r>
                      <a:endParaRPr lang="vi-VN" altLang="en-US" sz="6000" b="1">
                        <a:solidFill>
                          <a:srgbClr val="FF0000"/>
                        </a:solidFill>
                        <a:latin typeface="Times New Roman" panose="02020603050405020304" charset="0"/>
                        <a:ea typeface="\.vnavant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6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vi-VN" altLang="en-US" sz="60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ật</a:t>
                      </a:r>
                      <a:endParaRPr lang="vi-VN" altLang="en-US" sz="6000" b="1">
                        <a:solidFill>
                          <a:srgbClr val="FF0000"/>
                        </a:solidFill>
                        <a:latin typeface="Times New Roman" panose="02020603050405020304" charset="0"/>
                        <a:ea typeface="Calibri" panose="020F05020202040302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15"/>
          <p:cNvSpPr txBox="1"/>
          <p:nvPr/>
        </p:nvSpPr>
        <p:spPr>
          <a:xfrm>
            <a:off x="5744210" y="1172845"/>
            <a:ext cx="12719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ân</a:t>
            </a:r>
          </a:p>
        </p:txBody>
      </p:sp>
      <p:sp>
        <p:nvSpPr>
          <p:cNvPr id="8" name="TextBox 15"/>
          <p:cNvSpPr txBox="1"/>
          <p:nvPr/>
        </p:nvSpPr>
        <p:spPr>
          <a:xfrm>
            <a:off x="6425565" y="1172845"/>
            <a:ext cx="12922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- ât</a:t>
            </a:r>
          </a:p>
        </p:txBody>
      </p:sp>
      <p:graphicFrame>
        <p:nvGraphicFramePr>
          <p:cNvPr id="9" name="Object 8"/>
          <p:cNvGraphicFramePr/>
          <p:nvPr/>
        </p:nvGraphicFramePr>
        <p:xfrm>
          <a:off x="1014730" y="2010410"/>
          <a:ext cx="4953635" cy="3401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r:id="rId3" imgW="3987800" imgH="2228850" progId="Paint.Picture">
                  <p:embed/>
                </p:oleObj>
              </mc:Choice>
              <mc:Fallback>
                <p:oleObj r:id="rId3" imgW="3987800" imgH="2228850" progId="Paint.Picture">
                  <p:embed/>
                  <p:pic>
                    <p:nvPicPr>
                      <p:cNvPr id="0" name="Picture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4730" y="2010410"/>
                        <a:ext cx="4953635" cy="3401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4161968366"/>
              </p:ext>
            </p:extLst>
          </p:nvPr>
        </p:nvGraphicFramePr>
        <p:xfrm>
          <a:off x="1689100" y="3081020"/>
          <a:ext cx="3479800" cy="243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88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09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14400">
                <a:tc gridSpan="2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8000" b="1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ân</a:t>
                      </a:r>
                      <a:endParaRPr lang="en-US" sz="8000" b="1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\.vnavant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8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  </a:t>
                      </a:r>
                      <a:r>
                        <a:rPr lang="en-US" sz="80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â</a:t>
                      </a:r>
                      <a:endParaRPr lang="en-US" sz="8000" b="1">
                        <a:latin typeface="Times New Roman" panose="02020603050405020304" charset="0"/>
                        <a:ea typeface="\.vnavant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80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en-US" sz="8000" b="1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</a:t>
                      </a:r>
                      <a:endParaRPr lang="en-US" sz="8000" b="1" dirty="0">
                        <a:latin typeface="Times New Roman" panose="02020603050405020304" charset="0"/>
                        <a:ea typeface="Calibri" panose="020F05020202040302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1050404244"/>
              </p:ext>
            </p:extLst>
          </p:nvPr>
        </p:nvGraphicFramePr>
        <p:xfrm>
          <a:off x="7139940" y="3119120"/>
          <a:ext cx="3642360" cy="24561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00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222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28090">
                <a:tc gridSpan="2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â</a:t>
                      </a:r>
                      <a:r>
                        <a:rPr lang="vi-VN" altLang="en-US" sz="7200" b="1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  <a:endParaRPr lang="vi-VN" altLang="en-US" sz="7200" b="1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\.vnavant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2809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72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  </a:t>
                      </a:r>
                      <a:r>
                        <a:rPr lang="en-US" sz="7200" b="1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â</a:t>
                      </a:r>
                      <a:endParaRPr lang="en-US" sz="7200" b="1" dirty="0">
                        <a:latin typeface="Times New Roman" panose="02020603050405020304" charset="0"/>
                        <a:ea typeface="\.vnavant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72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vi-VN" altLang="en-US" sz="7200" b="1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  <a:endParaRPr lang="vi-VN" altLang="en-US" sz="7200" b="1" dirty="0">
                        <a:solidFill>
                          <a:srgbClr val="FF0000"/>
                        </a:solidFill>
                        <a:latin typeface="Times New Roman" panose="02020603050405020304" charset="0"/>
                        <a:ea typeface="Calibri" panose="020F05020202040302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 Box 3"/>
          <p:cNvSpPr txBox="1"/>
          <p:nvPr/>
        </p:nvSpPr>
        <p:spPr>
          <a:xfrm>
            <a:off x="1887220" y="280035"/>
            <a:ext cx="8895080" cy="1876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</a:t>
            </a:r>
            <a:r>
              <a:rPr lang="vi-VN" alt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 </a:t>
            </a:r>
            <a:r>
              <a:rPr lang="vi-VN" altLang="en-US" sz="36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ba</a:t>
            </a:r>
            <a:r>
              <a:rPr lang="en-US" altLang="en-US" sz="36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vi-VN" altLang="en-US" sz="36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ngày </a:t>
            </a:r>
            <a:r>
              <a:rPr lang="vi-VN" alt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24 tháng 11 năm </a:t>
            </a:r>
            <a:r>
              <a:rPr lang="vi-VN" altLang="en-US" sz="36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202</a:t>
            </a:r>
            <a:r>
              <a:rPr lang="en-US" altLang="en-US" sz="36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endParaRPr lang="vi-VN" altLang="en-US" sz="36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Tiếng Việt</a:t>
            </a:r>
            <a:endParaRPr lang="vi-VN" altLang="en-US" sz="36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US" sz="36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Bài 59: 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ân- ât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/>
        </p:nvSpPr>
        <p:spPr>
          <a:xfrm>
            <a:off x="698500" y="0"/>
            <a:ext cx="102933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</a:t>
            </a:r>
            <a:r>
              <a:rPr lang="vi-VN" alt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altLang="en-US" sz="4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hứ ba, ngày 24 tháng 11 năm </a:t>
            </a:r>
            <a:r>
              <a:rPr lang="vi-VN" altLang="en-US" sz="4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2020</a:t>
            </a:r>
            <a:r>
              <a:rPr lang="en-US" altLang="en-US" sz="4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endParaRPr lang="vi-VN" altLang="en-US" sz="36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US" sz="3600" dirty="0">
                <a:latin typeface="Times New Roman" panose="02020603050405020304" charset="0"/>
                <a:cs typeface="Times New Roman" panose="02020603050405020304" charset="0"/>
              </a:rPr>
              <a:t>                                   Tiếng Việt</a:t>
            </a:r>
          </a:p>
          <a:p>
            <a:r>
              <a:rPr lang="vi-VN" altLang="en-US" sz="3600" dirty="0">
                <a:latin typeface="Times New Roman" panose="02020603050405020304" charset="0"/>
                <a:cs typeface="Times New Roman" panose="02020603050405020304" charset="0"/>
              </a:rPr>
              <a:t>                               Bài 59: 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ân- ât</a:t>
            </a:r>
          </a:p>
        </p:txBody>
      </p:sp>
      <p:sp>
        <p:nvSpPr>
          <p:cNvPr id="9" name="TextBox 15"/>
          <p:cNvSpPr txBox="1"/>
          <p:nvPr/>
        </p:nvSpPr>
        <p:spPr>
          <a:xfrm>
            <a:off x="3107690" y="2415540"/>
            <a:ext cx="5474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9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ân         ât</a:t>
            </a:r>
          </a:p>
        </p:txBody>
      </p:sp>
      <p:sp>
        <p:nvSpPr>
          <p:cNvPr id="11" name="TextBox 15"/>
          <p:cNvSpPr txBox="1"/>
          <p:nvPr/>
        </p:nvSpPr>
        <p:spPr>
          <a:xfrm>
            <a:off x="2985135" y="4361180"/>
            <a:ext cx="6208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9600" b="1" dirty="0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vi-VN" altLang="en-US" sz="9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ân       </a:t>
            </a:r>
            <a:r>
              <a:rPr lang="vi-VN" altLang="en-US" sz="96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  <a:r>
              <a:rPr lang="vi-VN" altLang="en-US" sz="9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5257800"/>
            <a:ext cx="12192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vi-VN" sz="4400">
              <a:solidFill>
                <a:srgbClr val="9900FF"/>
              </a:solidFill>
              <a:latin typeface="Arial" panose="020B0604020202020204" pitchFamily="34" charset="0"/>
            </a:endParaRPr>
          </a:p>
        </p:txBody>
      </p:sp>
      <p:pic>
        <p:nvPicPr>
          <p:cNvPr id="34819" name="Picture 3" descr="BD14580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BD14790_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990600"/>
            <a:ext cx="98552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304800" y="381000"/>
            <a:ext cx="2540000" cy="1600200"/>
          </a:xfrm>
          <a:prstGeom prst="star24">
            <a:avLst>
              <a:gd name="adj" fmla="val 8500"/>
            </a:avLst>
          </a:prstGeom>
          <a:solidFill>
            <a:srgbClr val="FF0000"/>
          </a:solidFill>
          <a:ln w="28575" algn="ctr">
            <a:solidFill>
              <a:srgbClr val="008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sz="1800">
              <a:latin typeface=".VnTime" pitchFamily="34" charset="0"/>
            </a:endParaRPr>
          </a:p>
        </p:txBody>
      </p:sp>
      <p:sp>
        <p:nvSpPr>
          <p:cNvPr id="34825" name="AutoShape 9"/>
          <p:cNvSpPr>
            <a:spLocks noChangeArrowheads="1"/>
          </p:cNvSpPr>
          <p:nvPr/>
        </p:nvSpPr>
        <p:spPr bwMode="auto">
          <a:xfrm>
            <a:off x="8636000" y="304800"/>
            <a:ext cx="3251200" cy="1600200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sz="1800">
              <a:latin typeface=".VnTime" pitchFamily="34" charset="0"/>
            </a:endParaRPr>
          </a:p>
        </p:txBody>
      </p:sp>
      <p:pic>
        <p:nvPicPr>
          <p:cNvPr id="34826" name="Picture 10" descr="FLOWE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94259">
            <a:off x="-52917" y="4175128"/>
            <a:ext cx="1358901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1" descr="FLOWE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94259">
            <a:off x="914400" y="1600203"/>
            <a:ext cx="9144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2" descr="FLOWE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94259">
            <a:off x="-12700" y="4605341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3" descr="FLOWE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94259">
            <a:off x="-48682" y="3403600"/>
            <a:ext cx="1143001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4" descr="FLOWE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94259">
            <a:off x="0" y="3048002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15" descr="FLOWE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94259">
            <a:off x="175684" y="2208216"/>
            <a:ext cx="1016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Picture 16" descr="FLOWE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94259">
            <a:off x="508000" y="1905003"/>
            <a:ext cx="9144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Picture 17" descr="FLOWE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94259">
            <a:off x="0" y="2590803"/>
            <a:ext cx="9144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18" descr="FLOWE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94259">
            <a:off x="0" y="5181603"/>
            <a:ext cx="1219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Picture 19" descr="FLOWE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94259">
            <a:off x="406400" y="5638803"/>
            <a:ext cx="1219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36" name="Group 20"/>
          <p:cNvGrpSpPr/>
          <p:nvPr/>
        </p:nvGrpSpPr>
        <p:grpSpPr bwMode="auto">
          <a:xfrm>
            <a:off x="0" y="6477000"/>
            <a:ext cx="12192000" cy="381000"/>
            <a:chOff x="0" y="3257"/>
            <a:chExt cx="5952" cy="1063"/>
          </a:xfrm>
        </p:grpSpPr>
        <p:pic>
          <p:nvPicPr>
            <p:cNvPr id="5161" name="Picture 21" descr="Khuon nhac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2" name="Picture 22" descr="Khuon nhac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3" name="Picture 23" descr="Khuon nhac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4" name="Picture 24" descr="Khuon nhac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8" name="Picture 25" descr="FLOWERS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562600"/>
            <a:ext cx="142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26" descr="FLOWERS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5410200"/>
            <a:ext cx="142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7" descr="FLOWERS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5562600"/>
            <a:ext cx="142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28" descr="FLOWERS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5486400"/>
            <a:ext cx="142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2" name="Picture 29" descr="!DK8_1LA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229602" y="4953000"/>
            <a:ext cx="2400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3" name="Picture 30" descr="!DK8_1LA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4802" y="4953000"/>
            <a:ext cx="2400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7" name="Picture 31" descr="FLOWE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94259">
            <a:off x="1422402" y="1524003"/>
            <a:ext cx="971551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8" name="Picture 32" descr="FLOWE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94259">
            <a:off x="8839200" y="1447803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9" name="Picture 33" descr="FLOWE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94259">
            <a:off x="9550400" y="1524002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0" name="Picture 34" descr="FLOWE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94259">
            <a:off x="9956800" y="5638803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1" name="Picture 35" descr="FLOWE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94259">
            <a:off x="10363200" y="5257803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2" name="Picture 36" descr="FLOWE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94259">
            <a:off x="10668000" y="4724403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3" name="Picture 37" descr="FLOWE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94259">
            <a:off x="10769600" y="2057403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4" name="Picture 38" descr="FLOWE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94259">
            <a:off x="10668000" y="4267203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5" name="Picture 39" descr="FLOWE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94259">
            <a:off x="11074400" y="3886203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6" name="Picture 40" descr="FLOWE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94259">
            <a:off x="11074400" y="3505201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7" name="Picture 41" descr="FLOWE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94259">
            <a:off x="11074400" y="2590803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8" name="Picture 42" descr="FLOWE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94259">
            <a:off x="11074400" y="3048002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9" name="Picture 43" descr="FLOWE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94259">
            <a:off x="10261600" y="1752603"/>
            <a:ext cx="111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60" name="WordArt 44"/>
          <p:cNvSpPr>
            <a:spLocks noChangeArrowheads="1" noChangeShapeType="1" noTextEdit="1"/>
          </p:cNvSpPr>
          <p:nvPr/>
        </p:nvSpPr>
        <p:spPr bwMode="auto">
          <a:xfrm>
            <a:off x="2032000" y="1981200"/>
            <a:ext cx="8331200" cy="3200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3667"/>
              </a:avLst>
            </a:prstTxWarp>
          </a:bodyPr>
          <a:lstStyle/>
          <a:p>
            <a:pPr algn="ctr"/>
            <a:r>
              <a:rPr lang="vi-VN" sz="3600" b="1" kern="10" dirty="0">
                <a:ln w="25400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Thư­ giãn</a:t>
            </a:r>
            <a:endParaRPr lang="en-US" sz="3600" b="1" kern="10" dirty="0">
              <a:ln w="25400">
                <a:solidFill>
                  <a:srgbClr val="FFFF00"/>
                </a:solidFill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4862" name="Picture 46" descr="671597[1]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572000" y="152400"/>
            <a:ext cx="4368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3" name="Picture 47" descr="1202475157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641600" y="152400"/>
            <a:ext cx="1828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4" name="Que-Huong-tuoi-dep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MoiBanVuiMuaCa-V.A-408296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4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4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348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5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70" decel="100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770" decel="100000"/>
                                        <p:tgtEl>
                                          <p:spTgt spid="348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348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3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1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5" dur="5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9" dur="5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3" dur="5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500"/>
                            </p:stCondLst>
                            <p:childTnLst>
                              <p:par>
                                <p:cTn id="9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7" dur="500"/>
                                        <p:tgtEl>
                                          <p:spTgt spid="3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4" dur="500"/>
                                        <p:tgtEl>
                                          <p:spTgt spid="34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8" dur="500"/>
                                        <p:tgtEl>
                                          <p:spTgt spid="34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2" dur="500"/>
                                        <p:tgtEl>
                                          <p:spTgt spid="34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6" dur="500"/>
                                        <p:tgtEl>
                                          <p:spTgt spid="34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0" dur="500"/>
                                        <p:tgtEl>
                                          <p:spTgt spid="34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4" dur="500"/>
                                        <p:tgtEl>
                                          <p:spTgt spid="34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8" dur="500"/>
                                        <p:tgtEl>
                                          <p:spTgt spid="3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2" dur="500"/>
                                        <p:tgtEl>
                                          <p:spTgt spid="34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6" dur="500"/>
                                        <p:tgtEl>
                                          <p:spTgt spid="34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0" dur="500"/>
                                        <p:tgtEl>
                                          <p:spTgt spid="34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4" dur="500"/>
                                        <p:tgtEl>
                                          <p:spTgt spid="3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4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8" dur="500"/>
                                        <p:tgtEl>
                                          <p:spTgt spid="3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2" dur="500"/>
                                        <p:tgtEl>
                                          <p:spTgt spid="34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54" presetID="17" presetClass="entr" presetSubtype="1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4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65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30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30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30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9" dur="30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277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137041" fill="hold"/>
                                        <p:tgtEl>
                                          <p:spTgt spid="3277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24"/>
                  </p:tgtEl>
                </p:cond>
              </p:nextCondLst>
            </p:seq>
            <p:audio>
              <p:cMediaNode>
                <p:cTn id="17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24"/>
                </p:tgtEl>
              </p:cMediaNode>
            </p:audio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0" dur="137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818" grpId="0" autoUpdateAnimBg="0"/>
      <p:bldP spid="34824" grpId="0" animBg="1"/>
      <p:bldP spid="34824" grpId="1" animBg="1"/>
      <p:bldP spid="34824" grpId="2" animBg="1"/>
      <p:bldP spid="34825" grpId="0" animBg="1"/>
      <p:bldP spid="34825" grpId="1" animBg="1"/>
      <p:bldP spid="34825" grpId="2" animBg="1"/>
      <p:bldP spid="34860" grpId="0" animBg="1"/>
      <p:bldP spid="34860" grpId="1" animBg="1"/>
      <p:bldP spid="34860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/>
          <p:nvPr/>
        </p:nvGraphicFramePr>
        <p:xfrm>
          <a:off x="2755265" y="3672840"/>
          <a:ext cx="1828165" cy="1520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8" r:id="rId3" imgW="1295400" imgH="1079500" progId="Paint.Picture">
                  <p:embed/>
                </p:oleObj>
              </mc:Choice>
              <mc:Fallback>
                <p:oleObj r:id="rId3" imgW="1295400" imgH="1079500" progId="Paint.Picture">
                  <p:embed/>
                  <p:pic>
                    <p:nvPicPr>
                      <p:cNvPr id="0" name="Picture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55265" y="3672840"/>
                        <a:ext cx="1828165" cy="1520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/>
          <p:nvPr/>
        </p:nvGraphicFramePr>
        <p:xfrm>
          <a:off x="5581015" y="3745865"/>
          <a:ext cx="151066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9" r:id="rId5" imgW="1028700" imgH="946150" progId="Paint.Picture">
                  <p:embed/>
                </p:oleObj>
              </mc:Choice>
              <mc:Fallback>
                <p:oleObj r:id="rId5" imgW="1028700" imgH="946150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81015" y="3745865"/>
                        <a:ext cx="1510665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/>
          <p:nvPr/>
        </p:nvGraphicFramePr>
        <p:xfrm>
          <a:off x="7966075" y="3673475"/>
          <a:ext cx="1827530" cy="1356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0" r:id="rId7" imgW="1219200" imgH="939800" progId="Paint.Picture">
                  <p:embed/>
                </p:oleObj>
              </mc:Choice>
              <mc:Fallback>
                <p:oleObj r:id="rId7" imgW="1219200" imgH="939800" progId="Paint.Picture">
                  <p:embed/>
                  <p:pic>
                    <p:nvPicPr>
                      <p:cNvPr id="0" name="Picture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66075" y="3673475"/>
                        <a:ext cx="1827530" cy="1356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/>
          <p:nvPr/>
        </p:nvGraphicFramePr>
        <p:xfrm>
          <a:off x="1503680" y="5387340"/>
          <a:ext cx="1713865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1" r:id="rId9" imgW="1085850" imgH="908050" progId="Paint.Picture">
                  <p:embed/>
                </p:oleObj>
              </mc:Choice>
              <mc:Fallback>
                <p:oleObj r:id="rId9" imgW="1085850" imgH="908050" progId="Paint.Picture">
                  <p:embed/>
                  <p:pic>
                    <p:nvPicPr>
                      <p:cNvPr id="0" name="Picture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03680" y="5387340"/>
                        <a:ext cx="1713865" cy="1336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/>
          <p:nvPr/>
        </p:nvGraphicFramePr>
        <p:xfrm>
          <a:off x="3976370" y="5386705"/>
          <a:ext cx="1604645" cy="1471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2" r:id="rId11" imgW="996950" imgH="1003300" progId="Paint.Picture">
                  <p:embed/>
                </p:oleObj>
              </mc:Choice>
              <mc:Fallback>
                <p:oleObj r:id="rId11" imgW="996950" imgH="1003300" progId="Paint.Picture">
                  <p:embed/>
                  <p:pic>
                    <p:nvPicPr>
                      <p:cNvPr id="0" name="Picture 1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976370" y="5386705"/>
                        <a:ext cx="1604645" cy="14719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/>
          <p:nvPr/>
        </p:nvGraphicFramePr>
        <p:xfrm>
          <a:off x="6610985" y="5386705"/>
          <a:ext cx="1532255" cy="1471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3" r:id="rId13" imgW="939800" imgH="1066800" progId="Paint.Picture">
                  <p:embed/>
                </p:oleObj>
              </mc:Choice>
              <mc:Fallback>
                <p:oleObj r:id="rId13" imgW="939800" imgH="1066800" progId="Paint.Picture">
                  <p:embed/>
                  <p:pic>
                    <p:nvPicPr>
                      <p:cNvPr id="0" name="Picture 1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10985" y="5386705"/>
                        <a:ext cx="1532255" cy="1471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/>
          <p:nvPr/>
        </p:nvGraphicFramePr>
        <p:xfrm>
          <a:off x="8811260" y="5386705"/>
          <a:ext cx="1692910" cy="1471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" r:id="rId15" imgW="939800" imgH="996950" progId="Paint.Picture">
                  <p:embed/>
                </p:oleObj>
              </mc:Choice>
              <mc:Fallback>
                <p:oleObj r:id="rId15" imgW="939800" imgH="996950" progId="Paint.Picture">
                  <p:embed/>
                  <p:pic>
                    <p:nvPicPr>
                      <p:cNvPr id="0" name="Picture 1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811260" y="5386705"/>
                        <a:ext cx="1692910" cy="1471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3"/>
          <p:cNvSpPr txBox="1"/>
          <p:nvPr/>
        </p:nvSpPr>
        <p:spPr>
          <a:xfrm>
            <a:off x="294005" y="0"/>
            <a:ext cx="98786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 2.</a:t>
            </a:r>
            <a:r>
              <a:rPr lang="vi-VN" alt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Sút bóng vào </a:t>
            </a:r>
            <a:r>
              <a:rPr lang="en-US" alt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hai </a:t>
            </a:r>
            <a:r>
              <a:rPr lang="vi-VN" alt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khung thành </a:t>
            </a:r>
            <a:r>
              <a:rPr lang="en-US" altLang="vi-VN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cho trúng</a:t>
            </a:r>
            <a:r>
              <a:rPr lang="vi-VN" altLang="en-US" sz="36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graphicFrame>
        <p:nvGraphicFramePr>
          <p:cNvPr id="20" name="Object 19"/>
          <p:cNvGraphicFramePr/>
          <p:nvPr/>
        </p:nvGraphicFramePr>
        <p:xfrm>
          <a:off x="1671638" y="885825"/>
          <a:ext cx="3624262" cy="258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" name="Bitmap Image" r:id="rId17" imgW="2082800" imgH="1568450" progId="Paint.Picture">
                  <p:embed/>
                </p:oleObj>
              </mc:Choice>
              <mc:Fallback>
                <p:oleObj name="Bitmap Image" r:id="rId17" imgW="2082800" imgH="1568450" progId="Paint.Picture">
                  <p:embed/>
                  <p:pic>
                    <p:nvPicPr>
                      <p:cNvPr id="0" name="Picture 20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671638" y="885825"/>
                        <a:ext cx="3624262" cy="2584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/>
          <p:nvPr/>
        </p:nvGraphicFramePr>
        <p:xfrm>
          <a:off x="7218045" y="871220"/>
          <a:ext cx="3738880" cy="261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6" r:id="rId19" imgW="2120900" imgH="1524000" progId="Paint.Picture">
                  <p:embed/>
                </p:oleObj>
              </mc:Choice>
              <mc:Fallback>
                <p:oleObj r:id="rId19" imgW="2120900" imgH="1524000" progId="Paint.Picture">
                  <p:embed/>
                  <p:pic>
                    <p:nvPicPr>
                      <p:cNvPr id="0" name="Picture 22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218045" y="871220"/>
                        <a:ext cx="3738880" cy="2613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393</Words>
  <Application>Microsoft Office PowerPoint</Application>
  <PresentationFormat>Custom</PresentationFormat>
  <Paragraphs>115</Paragraphs>
  <Slides>23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1_Office Theme</vt:lpstr>
      <vt:lpstr>Package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2.Xếp hoa vào 2 nhóm: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User</cp:lastModifiedBy>
  <cp:revision>237</cp:revision>
  <dcterms:created xsi:type="dcterms:W3CDTF">2020-08-09T11:49:00Z</dcterms:created>
  <dcterms:modified xsi:type="dcterms:W3CDTF">2023-05-21T10:34:06Z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1033-11.2.0.9747</vt:lpwstr>
  </property>
</Properties>
</file>